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2" r:id="rId14"/>
    <p:sldId id="274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932"/>
    <a:srgbClr val="455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7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0F477-6208-2DAB-1DDA-0DB483639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546E55-1218-6CF3-A590-1DDE0A3A3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8885AA-3E83-0C5F-71C0-F09D257BE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51463F-ED9C-0ADE-7C59-22A486535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66EF8B-3940-F4DA-7121-35D1F28C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11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3CC0B-9349-B78F-1FB2-EC79950F6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3AEA15-C101-D3D0-190B-464221036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46BA95-6D36-5CB6-C14F-4C512275A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5ACE0F-0610-E53A-CD13-BE0B4222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AC1037-2B05-D3C5-9D21-6F40FCD5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44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305CC-A2C9-8991-0555-E798F717E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822D48-5C6C-382B-510E-3C6DDFC76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A9962B-AFDA-EF2C-5DF4-11940D79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B801F5-584A-C383-FF72-83203FECF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C1D34-A9AC-550D-07EB-8BF8548F0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50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1CCBB-192A-FB29-8DF6-2051CFE8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75A629-9D99-D926-D096-A713D3C29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390005-81CB-2D6E-1828-8E62317CA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12790B-8D5A-C048-6194-177FC11E2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462D65-294E-88C5-A3CD-4587C9F2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B78477-8B52-DBD8-8A3D-390CF58B0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769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6FBD8C-4FC8-7376-2A12-103738864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FC3D7D-5282-74F6-F813-B55A6AC30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08DBB8-95B1-FE00-CEEA-F0BF19157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BEB9D1B-CCE0-8DAF-A46F-B11CEF07C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FF0D545-C550-34B5-D04A-BCFDD9509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76C1AF-4F06-0FC1-1EF3-0E7CC9D2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00E95C5-C9DB-7417-EA93-F6FFFFF62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4CC094-AE4A-D4E4-20FB-B0DB9503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24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710F0-7108-BCC7-59B7-FC843BEE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F9A446-3D8A-3CA2-03CF-37867D651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8E1A5B-A7DE-A23F-09EF-684032846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15A46D-B438-8151-9620-135634F9E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97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31C7E05-5785-F42F-2620-318A8B927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C08F0D-9875-C23A-51C8-C44EF2E47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E89EE5-42C8-6841-728E-1845EF57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50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249DC-E6D6-5880-A1E3-EF37CE9EA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8708B0-F34A-2F80-BC6D-D1251CD4C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69EC65-3FEA-E95B-D833-410C2F7A0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367658-09BB-84A6-870A-A50EA9FF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21AD44-283A-67BE-A349-0E30A75C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1C3B22-63B6-3ED1-8D9D-141C8B26B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12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38BF01-C28D-FC95-296E-829BF6BA4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857D27-355A-F243-C98E-AE44B38F8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0D073C-42C6-488C-4DA5-B7457CADF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2B5979-9823-DEF8-CFFF-B1D087B52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DB82B2-6DAC-58DD-7139-C06E93B6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F4295A-3E40-7066-D6A3-F17428C6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3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BFA65-9FF6-66CD-7CFA-8043A1C5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7A328B-DDF8-D63A-7E8B-170EBF353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D23696-EABF-CEB6-37E7-D2C40B3EA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8B2C6C-72F7-F2BB-B69A-8939C7F4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67975C-A3F7-0D4B-ABE6-271C006C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69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97C234E-D9D2-9E74-B99C-4183E0A5D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B4EA29-E97C-2CF7-A524-F8C5C7104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E34758-4AA1-BDB3-019C-C1B242FB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DC6C70-7D8B-D93E-D4A8-8D7AC5B78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DB472F-CE4D-22B0-0842-A555D7DE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64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18E4938-1A75-8E22-E059-77F70F34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954FBE-F922-C072-5587-25628523F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CF38C0-BAF1-1ADE-55FB-DFC8275C1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AE208-C586-465E-8E11-C9F3D5FF7EDB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FD3077-3FC6-E6B0-5216-349FA5D64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6CC5E-8C5A-70FC-A0E1-B361AAB94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36796-7FD1-4B5E-BA58-AA76C4BBF7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44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EC99B5A-CA79-CD86-3532-2CE2F281C7F5}"/>
              </a:ext>
            </a:extLst>
          </p:cNvPr>
          <p:cNvSpPr txBox="1"/>
          <p:nvPr/>
        </p:nvSpPr>
        <p:spPr>
          <a:xfrm>
            <a:off x="-2" y="0"/>
            <a:ext cx="6095998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FB748FF-DAFF-E359-651A-C18B17B000D0}"/>
              </a:ext>
            </a:extLst>
          </p:cNvPr>
          <p:cNvSpPr txBox="1"/>
          <p:nvPr/>
        </p:nvSpPr>
        <p:spPr>
          <a:xfrm>
            <a:off x="6084255" y="0"/>
            <a:ext cx="7583053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58A0A2-EFB7-4BDC-6EEE-2AF69F4DB61A}"/>
              </a:ext>
            </a:extLst>
          </p:cNvPr>
          <p:cNvSpPr txBox="1"/>
          <p:nvPr/>
        </p:nvSpPr>
        <p:spPr>
          <a:xfrm>
            <a:off x="6361385" y="3839070"/>
            <a:ext cx="55652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تعريف أولي لمسابقة</a:t>
            </a:r>
            <a:endParaRPr lang="fr-FR" sz="4400" b="1" dirty="0">
              <a:solidFill>
                <a:schemeClr val="bg1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  <a:p>
            <a:pPr algn="ctr"/>
            <a:r>
              <a:rPr lang="ar-MA" sz="4400" b="1" dirty="0">
                <a:solidFill>
                  <a:schemeClr val="bg1"/>
                </a:solidFill>
                <a:latin typeface="Janna LT" panose="01000000000000000000" pitchFamily="2" charset="-78"/>
                <a:cs typeface="Janna LT" panose="01000000000000000000" pitchFamily="2" charset="-78"/>
              </a:rPr>
              <a:t>برنامج " المحكم "</a:t>
            </a:r>
            <a:endParaRPr lang="fr-FR" sz="4400" b="1" dirty="0">
              <a:solidFill>
                <a:schemeClr val="bg1"/>
              </a:solidFill>
              <a:latin typeface="Janna LT" panose="01000000000000000000" pitchFamily="2" charset="-78"/>
              <a:cs typeface="Janna LT" panose="01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FF4322-B402-0563-6D15-4D9C7F6D8272}"/>
              </a:ext>
            </a:extLst>
          </p:cNvPr>
          <p:cNvSpPr txBox="1"/>
          <p:nvPr/>
        </p:nvSpPr>
        <p:spPr>
          <a:xfrm>
            <a:off x="4874170" y="0"/>
            <a:ext cx="2443655" cy="242017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ED04CD-59DC-179D-0964-BC5DD3A7F9A7}"/>
              </a:ext>
            </a:extLst>
          </p:cNvPr>
          <p:cNvSpPr txBox="1"/>
          <p:nvPr/>
        </p:nvSpPr>
        <p:spPr>
          <a:xfrm>
            <a:off x="7855169" y="6050541"/>
            <a:ext cx="2977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FuturaExtended" panose="020B0B00000000000000" pitchFamily="34" charset="0"/>
              </a:rPr>
              <a:t>2024-2025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02F79F-7174-6DBC-74DA-F1D518644A44}"/>
              </a:ext>
            </a:extLst>
          </p:cNvPr>
          <p:cNvSpPr txBox="1"/>
          <p:nvPr/>
        </p:nvSpPr>
        <p:spPr>
          <a:xfrm>
            <a:off x="987763" y="1056288"/>
            <a:ext cx="4013847" cy="520216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134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18" grpId="0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تعريف مسابقة المحكم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29DBEE-57CF-4835-91F0-1954F3EB7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8508" y="1911397"/>
            <a:ext cx="9129346" cy="133355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ar-MA" sz="2500" dirty="0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rPr>
              <a:t>مسابقة المحكم برنامج قرآني إعلامي، </a:t>
            </a:r>
            <a:r>
              <a:rPr lang="ar-MA" sz="2500" dirty="0"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rPr>
              <a:t>ت</a:t>
            </a:r>
            <a:r>
              <a:rPr lang="ar-MA" sz="2500" dirty="0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rPr>
              <a:t>نجز في إطار الأنشطة الموازية بالمؤسسات التعليمية، </a:t>
            </a:r>
            <a:r>
              <a:rPr lang="ar-MA" sz="2500" dirty="0"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rPr>
              <a:t>ت</a:t>
            </a:r>
            <a:r>
              <a:rPr lang="ar-MA" sz="2500" dirty="0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rPr>
              <a:t>سعى لتبسيط المفاهيم القرآنية العلمية والمجتمعية وتنزيلها في الواقع المعيش، وذلك من خلال ثلاث ورشات عمل </a:t>
            </a:r>
            <a:r>
              <a:rPr lang="ar-MA" sz="2500" dirty="0"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rPr>
              <a:t>:</a:t>
            </a:r>
            <a:endParaRPr lang="ar-MA" sz="2500" dirty="0">
              <a:effectLst/>
              <a:latin typeface="Hacen Algeria" panose="02000500000000000000" pitchFamily="2" charset="-78"/>
              <a:ea typeface="Calibri" panose="020F0502020204030204" pitchFamily="34" charset="0"/>
              <a:cs typeface="Hacen Algeria" panose="02000500000000000000" pitchFamily="2" charset="-78"/>
            </a:endParaRPr>
          </a:p>
          <a:p>
            <a:pPr algn="ctr" rtl="1">
              <a:lnSpc>
                <a:spcPct val="110000"/>
              </a:lnSpc>
            </a:pPr>
            <a:endParaRPr lang="fr-FR" sz="25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25E9DA5-6364-2E6D-71D0-FBD20762315E}"/>
              </a:ext>
            </a:extLst>
          </p:cNvPr>
          <p:cNvSpPr txBox="1">
            <a:spLocks/>
          </p:cNvSpPr>
          <p:nvPr/>
        </p:nvSpPr>
        <p:spPr>
          <a:xfrm>
            <a:off x="1248508" y="5250988"/>
            <a:ext cx="9129346" cy="975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ترتكز المسابقة على منصة إلكترونية متطورة، يتفاعل من خلالها </a:t>
            </a:r>
            <a:r>
              <a:rPr lang="ar-S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جميع المتدخلين والمستفيدين من</a:t>
            </a:r>
            <a:r>
              <a:rPr lang="ar-M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 المسابقة.</a:t>
            </a:r>
            <a:endParaRPr lang="fr-FR" sz="25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89912"/>
            <a:ext cx="1814004" cy="128679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B520FC6-CCC7-1762-AA4B-C26B29659060}"/>
              </a:ext>
            </a:extLst>
          </p:cNvPr>
          <p:cNvSpPr/>
          <p:nvPr/>
        </p:nvSpPr>
        <p:spPr>
          <a:xfrm>
            <a:off x="7546355" y="3679642"/>
            <a:ext cx="2636965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3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ورشة المحكم الكوني</a:t>
            </a:r>
            <a:endParaRPr lang="fr-FR" sz="23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C309A38-8ECC-B14A-39B5-BF0BD26AA0A7}"/>
              </a:ext>
            </a:extLst>
          </p:cNvPr>
          <p:cNvSpPr/>
          <p:nvPr/>
        </p:nvSpPr>
        <p:spPr>
          <a:xfrm>
            <a:off x="4537267" y="3679642"/>
            <a:ext cx="2636965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cs typeface="Kufam Black" pitchFamily="2" charset="-78"/>
              </a:rPr>
              <a:t>ورشة المحكم المجتمعي</a:t>
            </a:r>
            <a:endParaRPr lang="fr-FR" sz="2400" b="1" dirty="0">
              <a:cs typeface="Kufam Black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4470485-2247-4EA2-4085-66C8253836CD}"/>
              </a:ext>
            </a:extLst>
          </p:cNvPr>
          <p:cNvSpPr/>
          <p:nvPr/>
        </p:nvSpPr>
        <p:spPr>
          <a:xfrm>
            <a:off x="1528179" y="3679642"/>
            <a:ext cx="2636965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cs typeface="Kufam Black" pitchFamily="2" charset="-78"/>
              </a:rPr>
              <a:t>ورشة المحكم العملي</a:t>
            </a:r>
            <a:endParaRPr lang="fr-FR" sz="2400" b="1" dirty="0">
              <a:cs typeface="Kufam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719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10" grpId="0"/>
      <p:bldP spid="12" grpId="0" animBg="1"/>
      <p:bldP spid="13" grpId="0" animBg="1"/>
      <p:bldP spid="14" grpId="0" animBg="1"/>
      <p:bldP spid="11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B13CEF-5B79-0602-B7E3-D8CE7E4A720D}"/>
              </a:ext>
            </a:extLst>
          </p:cNvPr>
          <p:cNvSpPr/>
          <p:nvPr/>
        </p:nvSpPr>
        <p:spPr>
          <a:xfrm>
            <a:off x="1295811" y="2126434"/>
            <a:ext cx="8042153" cy="912352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ورشات مسابقة المحكم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25E9DA5-6364-2E6D-71D0-FBD20762315E}"/>
              </a:ext>
            </a:extLst>
          </p:cNvPr>
          <p:cNvSpPr txBox="1">
            <a:spLocks/>
          </p:cNvSpPr>
          <p:nvPr/>
        </p:nvSpPr>
        <p:spPr>
          <a:xfrm>
            <a:off x="1403838" y="2248701"/>
            <a:ext cx="7306053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dist">
              <a:lnSpc>
                <a:spcPct val="100000"/>
              </a:lnSpc>
              <a:spcBef>
                <a:spcPts val="0"/>
              </a:spcBef>
            </a:pP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ورشة تربوية تعنى بالبحث والتدبر في مضامين آيات الكون، يعمل أعضاؤها على إنجاز أشرطة وثائقية، تجسد المضامين العلمية للآيات الكونية بالقرآن الكريم</a:t>
            </a:r>
            <a:r>
              <a:rPr lang="ar-MA" sz="2000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؛</a:t>
            </a:r>
            <a:endParaRPr lang="ar-MA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AA85EE8-F903-AD06-A3C7-2126769EA828}"/>
              </a:ext>
            </a:extLst>
          </p:cNvPr>
          <p:cNvSpPr/>
          <p:nvPr/>
        </p:nvSpPr>
        <p:spPr>
          <a:xfrm>
            <a:off x="1295811" y="3808345"/>
            <a:ext cx="8545229" cy="92444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26295FE8-6589-276B-7949-DED46F6CB624}"/>
              </a:ext>
            </a:extLst>
          </p:cNvPr>
          <p:cNvSpPr txBox="1">
            <a:spLocks/>
          </p:cNvSpPr>
          <p:nvPr/>
        </p:nvSpPr>
        <p:spPr>
          <a:xfrm>
            <a:off x="1403838" y="3894893"/>
            <a:ext cx="7463318" cy="8378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di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sz="1900" dirty="0">
                <a:solidFill>
                  <a:schemeClr val="tx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ورشة تربوية تعنى بالبحث والتدبر في مضامين آيات القيم المجتمعية، </a:t>
            </a:r>
            <a:r>
              <a:rPr lang="ar-SA" sz="1900" dirty="0">
                <a:solidFill>
                  <a:schemeClr val="tx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يعمل أعضاؤها على إنجاز أشرطة فيديو درامية، تجسد مضامين الآيات المجتمعية بالقرآن الكريم</a:t>
            </a:r>
            <a:r>
              <a:rPr lang="ar-MA" sz="1900" dirty="0">
                <a:solidFill>
                  <a:schemeClr val="tx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؛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A44E844-8470-301D-DBF8-8ED369A2E290}"/>
              </a:ext>
            </a:extLst>
          </p:cNvPr>
          <p:cNvSpPr/>
          <p:nvPr/>
        </p:nvSpPr>
        <p:spPr>
          <a:xfrm>
            <a:off x="1469104" y="5360610"/>
            <a:ext cx="7938887" cy="92444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E434552D-60C9-7551-B2D0-C3FE617A56A3}"/>
              </a:ext>
            </a:extLst>
          </p:cNvPr>
          <p:cNvSpPr txBox="1">
            <a:spLocks/>
          </p:cNvSpPr>
          <p:nvPr/>
        </p:nvSpPr>
        <p:spPr>
          <a:xfrm>
            <a:off x="1436471" y="5476279"/>
            <a:ext cx="7430685" cy="83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indent="0" algn="di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9pPr>
          </a:lstStyle>
          <a:p>
            <a:r>
              <a:rPr lang="ar-MA" dirty="0"/>
              <a:t>ورشة تربوية تعنى بالبحث والتدبر في مضامين آيات الإصلاح، يعمل أعضاؤها على إنجاز مشاريع إصلاحية تنموية، وتقديمها في شكل أشرطة توثيقية. </a:t>
            </a:r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E91FCBB-4BCF-E42F-8A43-08DCDF344FCB}"/>
              </a:ext>
            </a:extLst>
          </p:cNvPr>
          <p:cNvSpPr/>
          <p:nvPr/>
        </p:nvSpPr>
        <p:spPr>
          <a:xfrm>
            <a:off x="8867156" y="2105343"/>
            <a:ext cx="2558226" cy="94431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ورشة المحكم الكوني</a:t>
            </a:r>
            <a:endParaRPr lang="fr-FR" sz="22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BDAC4F6-55C5-267F-D70D-1A66E2EE6BFF}"/>
              </a:ext>
            </a:extLst>
          </p:cNvPr>
          <p:cNvSpPr/>
          <p:nvPr/>
        </p:nvSpPr>
        <p:spPr>
          <a:xfrm>
            <a:off x="8959520" y="3788480"/>
            <a:ext cx="2558226" cy="94431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cs typeface="Kufam Black" pitchFamily="2" charset="-78"/>
              </a:rPr>
              <a:t>ورشة المحكم المجتمعي</a:t>
            </a:r>
            <a:endParaRPr lang="fr-FR" sz="2200" b="1" dirty="0">
              <a:cs typeface="Kufam Black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96412B5-291C-49DC-27FC-4D333668A1D8}"/>
              </a:ext>
            </a:extLst>
          </p:cNvPr>
          <p:cNvSpPr/>
          <p:nvPr/>
        </p:nvSpPr>
        <p:spPr>
          <a:xfrm>
            <a:off x="8981939" y="5340744"/>
            <a:ext cx="2535807" cy="94364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200" b="1" dirty="0">
                <a:cs typeface="Kufam Black" pitchFamily="2" charset="-78"/>
              </a:rPr>
              <a:t>ورشة المحكم العملي</a:t>
            </a:r>
            <a:endParaRPr lang="fr-FR" sz="2200" b="1" dirty="0">
              <a:cs typeface="Kufam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48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0" grpId="0"/>
      <p:bldP spid="12" grpId="0" animBg="1"/>
      <p:bldP spid="13" grpId="0" animBg="1"/>
      <p:bldP spid="14" grpId="0" animBg="1"/>
      <p:bldP spid="16" grpId="0" animBg="1"/>
      <p:bldP spid="17" grpId="0"/>
      <p:bldP spid="18" grpId="0" animBg="1"/>
      <p:bldP spid="19" grpId="0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الفئة المستهدفة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E3B40C-D86B-D3F8-6484-1E6D223E7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483" y="1964793"/>
            <a:ext cx="4163468" cy="2767451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F1DB2BA-386E-ED0E-4C9C-D090DB341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907" y="4893207"/>
            <a:ext cx="8486619" cy="1333554"/>
          </a:xfrm>
        </p:spPr>
        <p:txBody>
          <a:bodyPr>
            <a:normAutofit lnSpcReduction="10000"/>
          </a:bodyPr>
          <a:lstStyle/>
          <a:p>
            <a:pPr indent="0" algn="ct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تلميذات وتلاميذ </a:t>
            </a:r>
            <a:r>
              <a:rPr lang="ar-M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المرحلة </a:t>
            </a:r>
            <a:r>
              <a:rPr lang="ar-S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الإعدادي</a:t>
            </a:r>
            <a:r>
              <a:rPr lang="ar-M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ة</a:t>
            </a:r>
            <a:r>
              <a:rPr lang="ar-S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 والثانوي</a:t>
            </a:r>
            <a:r>
              <a:rPr lang="ar-M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ة</a:t>
            </a:r>
            <a:r>
              <a:rPr lang="ar-S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 الراغبون في الانخراط في </a:t>
            </a:r>
            <a:r>
              <a:rPr lang="ar-M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مسابقة المحكم </a:t>
            </a:r>
            <a:r>
              <a:rPr lang="ar-S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بمؤسس</a:t>
            </a:r>
            <a:r>
              <a:rPr lang="ar-M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ا</a:t>
            </a:r>
            <a:r>
              <a:rPr lang="ar-S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تهم التعليمية</a:t>
            </a:r>
            <a:r>
              <a:rPr lang="ar-MA" sz="3200" b="1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.</a:t>
            </a:r>
            <a:r>
              <a:rPr lang="ar-SA" sz="3200" dirty="0">
                <a:latin typeface="Hacen Algeria" panose="02000500000000000000" pitchFamily="2" charset="-78"/>
                <a:ea typeface="Traditional Arabic" panose="02020603050405020304" pitchFamily="18" charset="-78"/>
                <a:cs typeface="Hacen Algeria" panose="02000500000000000000" pitchFamily="2" charset="-78"/>
              </a:rPr>
              <a:t>.</a:t>
            </a:r>
            <a:endParaRPr lang="fr-FR" sz="3200" dirty="0">
              <a:latin typeface="Hacen Algeria" panose="02000500000000000000" pitchFamily="2" charset="-78"/>
              <a:ea typeface="Calibri" panose="020F0502020204030204" pitchFamily="34" charset="0"/>
              <a:cs typeface="Hacen Algeria" panose="02000500000000000000" pitchFamily="2" charset="-78"/>
            </a:endParaRPr>
          </a:p>
          <a:p>
            <a:pPr algn="ctr" rtl="1"/>
            <a:endParaRPr lang="fr-FR" sz="2500" dirty="0">
              <a:latin typeface="Hacen Promoter Lt" panose="02000000000000000000" pitchFamily="2" charset="-78"/>
              <a:cs typeface="Hacen Promoter Lt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842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B13CEF-5B79-0602-B7E3-D8CE7E4A720D}"/>
              </a:ext>
            </a:extLst>
          </p:cNvPr>
          <p:cNvSpPr/>
          <p:nvPr/>
        </p:nvSpPr>
        <p:spPr>
          <a:xfrm>
            <a:off x="8256869" y="2344286"/>
            <a:ext cx="2902100" cy="3017982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الرؤية - الرسالة - الهدف العام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68B3BCF-6CC2-271A-E6AD-9211B5F149A1}"/>
              </a:ext>
            </a:extLst>
          </p:cNvPr>
          <p:cNvSpPr/>
          <p:nvPr/>
        </p:nvSpPr>
        <p:spPr>
          <a:xfrm>
            <a:off x="4588020" y="2355269"/>
            <a:ext cx="3004269" cy="3017982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28010BE-A3F4-831C-84A4-61ED5876DFB9}"/>
              </a:ext>
            </a:extLst>
          </p:cNvPr>
          <p:cNvSpPr/>
          <p:nvPr/>
        </p:nvSpPr>
        <p:spPr>
          <a:xfrm>
            <a:off x="1033031" y="2299855"/>
            <a:ext cx="3004269" cy="3073395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CC3A0C77-511E-13BA-4056-533B94344CB1}"/>
              </a:ext>
            </a:extLst>
          </p:cNvPr>
          <p:cNvSpPr txBox="1">
            <a:spLocks/>
          </p:cNvSpPr>
          <p:nvPr/>
        </p:nvSpPr>
        <p:spPr>
          <a:xfrm>
            <a:off x="8386614" y="3195797"/>
            <a:ext cx="2668169" cy="144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 rtl="1">
              <a:lnSpc>
                <a:spcPct val="100000"/>
              </a:lnSpc>
              <a:spcBef>
                <a:spcPts val="0"/>
              </a:spcBef>
            </a:pPr>
            <a:r>
              <a:rPr lang="ar-SA" sz="2000" b="1" dirty="0">
                <a:latin typeface="Hacen Algeria" panose="02000500000000000000" pitchFamily="2" charset="-78"/>
                <a:cs typeface="Hacen Algeria" panose="02000500000000000000" pitchFamily="2" charset="-78"/>
              </a:rPr>
              <a:t>ربط الناشئة بالقرآن الكريم فهما وتدبرا وتنزيلا، باعتباره منهاج الحياة السليمة</a:t>
            </a:r>
            <a:r>
              <a:rPr lang="fr-FR" sz="2000" b="1" dirty="0">
                <a:latin typeface="Hacen Algeria" panose="02000500000000000000" pitchFamily="2" charset="-78"/>
                <a:cs typeface="Hacen Algeria" panose="02000500000000000000" pitchFamily="2" charset="-78"/>
              </a:rPr>
              <a:t>.</a:t>
            </a:r>
            <a:endParaRPr lang="ar-MA" sz="2000" b="1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09B3F857-E51B-A619-00D6-59625F089F2C}"/>
              </a:ext>
            </a:extLst>
          </p:cNvPr>
          <p:cNvSpPr txBox="1">
            <a:spLocks/>
          </p:cNvSpPr>
          <p:nvPr/>
        </p:nvSpPr>
        <p:spPr>
          <a:xfrm>
            <a:off x="4753241" y="3197804"/>
            <a:ext cx="2685516" cy="2057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dist" rt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ar-SA" b="1" dirty="0"/>
              <a:t>إبداع أنشطة تربوية رائدة، تستقطب الناشئة من خلال منهج التكامل بين التدبر النظري لآيات القرآن الكريم وتنزيلها عمليا في مجالات علوم الكون والمجتمع</a:t>
            </a:r>
            <a:r>
              <a:rPr lang="fr-FR" b="1" dirty="0"/>
              <a:t>.</a:t>
            </a:r>
            <a:endParaRPr lang="ar-MA" b="1" dirty="0"/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9A309B76-A620-7896-5879-6A0E033D99B5}"/>
              </a:ext>
            </a:extLst>
          </p:cNvPr>
          <p:cNvSpPr txBox="1">
            <a:spLocks/>
          </p:cNvSpPr>
          <p:nvPr/>
        </p:nvSpPr>
        <p:spPr>
          <a:xfrm>
            <a:off x="1189016" y="3213672"/>
            <a:ext cx="2685516" cy="1690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dist" rt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ar-SA" b="1" dirty="0"/>
              <a:t>استثمار قدرات ومهارات الناشئة قصد تنزيل المضامين العلمية والعملية لآيات قرآنية. باعتماد منصة إلكترونية متطورة</a:t>
            </a:r>
            <a:r>
              <a:rPr lang="fr-FR" dirty="0"/>
              <a:t>.</a:t>
            </a:r>
            <a:endParaRPr lang="ar-MA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FB762D8-7A95-1495-6403-8F906F1082D3}"/>
              </a:ext>
            </a:extLst>
          </p:cNvPr>
          <p:cNvSpPr/>
          <p:nvPr/>
        </p:nvSpPr>
        <p:spPr>
          <a:xfrm>
            <a:off x="8111122" y="2164196"/>
            <a:ext cx="3182211" cy="84052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الرؤية</a:t>
            </a:r>
            <a:endParaRPr lang="fr-FR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9BB5AF0-E4F9-7648-D909-05CAA0135EA9}"/>
              </a:ext>
            </a:extLst>
          </p:cNvPr>
          <p:cNvSpPr/>
          <p:nvPr/>
        </p:nvSpPr>
        <p:spPr>
          <a:xfrm>
            <a:off x="4504894" y="2164196"/>
            <a:ext cx="3182211" cy="84052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الرسالة</a:t>
            </a:r>
            <a:endParaRPr lang="fr-FR" sz="2800" b="1" dirty="0">
              <a:latin typeface="Kufam Black" pitchFamily="2" charset="-78"/>
              <a:ea typeface="Calibri" panose="020F0502020204030204" pitchFamily="34" charset="0"/>
              <a:cs typeface="Kufam Black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AA013DE-2F76-DFC7-E9F7-B7AD44CA4E98}"/>
              </a:ext>
            </a:extLst>
          </p:cNvPr>
          <p:cNvSpPr/>
          <p:nvPr/>
        </p:nvSpPr>
        <p:spPr>
          <a:xfrm>
            <a:off x="942379" y="2176008"/>
            <a:ext cx="3182211" cy="84052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الهدف العــام</a:t>
            </a:r>
            <a:endParaRPr lang="fr-FR" sz="2800" b="1" dirty="0">
              <a:latin typeface="Kufam Black" pitchFamily="2" charset="-78"/>
              <a:ea typeface="Calibri" panose="020F0502020204030204" pitchFamily="34" charset="0"/>
              <a:cs typeface="Kufam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142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2" grpId="0" animBg="1"/>
      <p:bldP spid="13" grpId="0" animBg="1"/>
      <p:bldP spid="14" grpId="0" animBg="1"/>
      <p:bldP spid="21" grpId="0" animBg="1"/>
      <p:bldP spid="23" grpId="0" animBg="1"/>
      <p:bldP spid="25" grpId="0"/>
      <p:bldP spid="26" grpId="0"/>
      <p:bldP spid="27" grpId="0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التجـــارب المنجزة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29DBEE-57CF-4835-91F0-1954F3EB7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812" y="1925892"/>
            <a:ext cx="9082042" cy="761893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S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إن صياغة برنامج مسابقة المحكم </a:t>
            </a:r>
            <a:r>
              <a:rPr lang="ar-M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بنيت على </a:t>
            </a:r>
            <a:r>
              <a:rPr lang="ar-S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تجارب </a:t>
            </a:r>
            <a:r>
              <a:rPr lang="ar-M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عملية، تراكمت ل</a:t>
            </a:r>
            <a:r>
              <a:rPr lang="ar-S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سنوات </a:t>
            </a:r>
            <a:r>
              <a:rPr lang="ar-EG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عديدة</a:t>
            </a:r>
            <a:r>
              <a:rPr lang="ar-MA" sz="2500" dirty="0">
                <a:latin typeface="Hacen Algeria" panose="02000500000000000000" pitchFamily="2" charset="-78"/>
                <a:cs typeface="Hacen Algeria" panose="02000500000000000000" pitchFamily="2" charset="-78"/>
              </a:rPr>
              <a:t>؛</a:t>
            </a:r>
          </a:p>
          <a:p>
            <a:pPr algn="ctr" rtl="1">
              <a:lnSpc>
                <a:spcPct val="100000"/>
              </a:lnSpc>
            </a:pPr>
            <a:endParaRPr lang="fr-FR" sz="25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89912"/>
            <a:ext cx="1814004" cy="128679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2D0A108-2F7D-E196-0639-82AF69DA3825}"/>
              </a:ext>
            </a:extLst>
          </p:cNvPr>
          <p:cNvSpPr/>
          <p:nvPr/>
        </p:nvSpPr>
        <p:spPr>
          <a:xfrm>
            <a:off x="1236241" y="3056403"/>
            <a:ext cx="8196263" cy="96590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B2356165-791B-B96E-6352-6E44CDDCB8C0}"/>
              </a:ext>
            </a:extLst>
          </p:cNvPr>
          <p:cNvSpPr txBox="1">
            <a:spLocks/>
          </p:cNvSpPr>
          <p:nvPr/>
        </p:nvSpPr>
        <p:spPr>
          <a:xfrm>
            <a:off x="1350686" y="3158007"/>
            <a:ext cx="7850909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 rtl="1">
              <a:lnSpc>
                <a:spcPct val="100000"/>
              </a:lnSpc>
            </a:pPr>
            <a:r>
              <a:rPr lang="ar-M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تم استهداف</a:t>
            </a:r>
            <a:r>
              <a:rPr lang="ar-EG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 </a:t>
            </a:r>
            <a:r>
              <a:rPr lang="ar-S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التلاميذ حفظة القرآن الكريم المنتمين للتعليم العتيق بالمملكة المغربية</a:t>
            </a:r>
            <a:r>
              <a:rPr lang="ar-M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؛</a:t>
            </a:r>
          </a:p>
        </p:txBody>
      </p:sp>
      <p:pic>
        <p:nvPicPr>
          <p:cNvPr id="6" name="Graphique 5" descr="Flèches de chevron avec un remplissage uni">
            <a:extLst>
              <a:ext uri="{FF2B5EF4-FFF2-40B4-BE49-F238E27FC236}">
                <a16:creationId xmlns:a16="http://schemas.microsoft.com/office/drawing/2014/main" id="{2139C09D-19C3-0F08-C71C-8E7994350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7231" y="3211120"/>
            <a:ext cx="614573" cy="61457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486EFCF-17DF-8E38-4B05-5CD656217C60}"/>
              </a:ext>
            </a:extLst>
          </p:cNvPr>
          <p:cNvSpPr/>
          <p:nvPr/>
        </p:nvSpPr>
        <p:spPr>
          <a:xfrm>
            <a:off x="1219200" y="4271110"/>
            <a:ext cx="8196263" cy="96590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B311641-F919-1599-AAEA-652DFBCE1ACC}"/>
              </a:ext>
            </a:extLst>
          </p:cNvPr>
          <p:cNvSpPr txBox="1">
            <a:spLocks/>
          </p:cNvSpPr>
          <p:nvPr/>
        </p:nvSpPr>
        <p:spPr>
          <a:xfrm>
            <a:off x="1295811" y="4350673"/>
            <a:ext cx="7850909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 rtl="1">
              <a:lnSpc>
                <a:spcPct val="100000"/>
              </a:lnSpc>
            </a:pPr>
            <a:r>
              <a:rPr lang="ar-S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توسعت </a:t>
            </a:r>
            <a:r>
              <a:rPr lang="ar-M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الفكرة لتشمل</a:t>
            </a:r>
            <a:r>
              <a:rPr lang="ar-S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 </a:t>
            </a:r>
            <a:r>
              <a:rPr lang="ar-M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تلميذات و</a:t>
            </a:r>
            <a:r>
              <a:rPr lang="ar-S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تلاميذ </a:t>
            </a:r>
            <a:r>
              <a:rPr lang="ar-M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المؤسسات التعليمية </a:t>
            </a:r>
            <a:r>
              <a:rPr lang="ar-S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بشراكة مع جامعة ابن طفيل بالمملكة المغربية</a:t>
            </a:r>
            <a:r>
              <a:rPr lang="ar-MA" sz="2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.</a:t>
            </a:r>
          </a:p>
        </p:txBody>
      </p:sp>
      <p:pic>
        <p:nvPicPr>
          <p:cNvPr id="18" name="Graphique 17" descr="Flèches de chevron avec un remplissage uni">
            <a:extLst>
              <a:ext uri="{FF2B5EF4-FFF2-40B4-BE49-F238E27FC236}">
                <a16:creationId xmlns:a16="http://schemas.microsoft.com/office/drawing/2014/main" id="{30227FEF-D1A3-E2EE-9627-DE2BDB93BB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0190" y="4428124"/>
            <a:ext cx="614573" cy="614573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4C839C64-83F1-5562-292A-4D63BB4045D6}"/>
              </a:ext>
            </a:extLst>
          </p:cNvPr>
          <p:cNvSpPr txBox="1">
            <a:spLocks/>
          </p:cNvSpPr>
          <p:nvPr/>
        </p:nvSpPr>
        <p:spPr>
          <a:xfrm>
            <a:off x="4931742" y="5754503"/>
            <a:ext cx="4538663" cy="457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 rtl="1">
              <a:lnSpc>
                <a:spcPct val="100000"/>
              </a:lnSpc>
            </a:pP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تجدون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مقتطفات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من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أجواء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المسابقة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بالموقع</a:t>
            </a:r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:</a:t>
            </a:r>
            <a:endParaRPr lang="ar-MA" sz="2000" dirty="0">
              <a:solidFill>
                <a:schemeClr val="bg1"/>
              </a:solidFill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pic>
        <p:nvPicPr>
          <p:cNvPr id="21" name="Graphique 20" descr="Flèches de chevron avec un remplissage uni">
            <a:extLst>
              <a:ext uri="{FF2B5EF4-FFF2-40B4-BE49-F238E27FC236}">
                <a16:creationId xmlns:a16="http://schemas.microsoft.com/office/drawing/2014/main" id="{BF4A2FAC-FC35-3B8F-A78C-E6D888ED9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1241" y="5597483"/>
            <a:ext cx="614573" cy="614573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DD285FF-F533-27E6-B811-1FFC49776F32}"/>
              </a:ext>
            </a:extLst>
          </p:cNvPr>
          <p:cNvSpPr/>
          <p:nvPr/>
        </p:nvSpPr>
        <p:spPr>
          <a:xfrm>
            <a:off x="1305459" y="5629809"/>
            <a:ext cx="3731491" cy="54068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729763A8-B90E-6B7A-98BE-45ABB378598B}"/>
              </a:ext>
            </a:extLst>
          </p:cNvPr>
          <p:cNvSpPr txBox="1">
            <a:spLocks/>
          </p:cNvSpPr>
          <p:nvPr/>
        </p:nvSpPr>
        <p:spPr>
          <a:xfrm>
            <a:off x="1397821" y="5596002"/>
            <a:ext cx="3506211" cy="614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rtl="1">
              <a:lnSpc>
                <a:spcPct val="170000"/>
              </a:lnSpc>
            </a:pPr>
            <a:r>
              <a:rPr lang="fr-FR" sz="1800" dirty="0">
                <a:latin typeface="Futura Md BT" panose="020B0802020204020204" pitchFamily="34" charset="0"/>
                <a:cs typeface="Hacen Algeria" panose="02000500000000000000" pitchFamily="2" charset="-78"/>
              </a:rPr>
              <a:t>www.almohkam.net</a:t>
            </a:r>
            <a:endParaRPr lang="ar-MA" sz="1800" dirty="0">
              <a:latin typeface="Futura Md BT" panose="020B0802020204020204" pitchFamily="34" charset="0"/>
              <a:cs typeface="Hacen Algeria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83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12" grpId="0" animBg="1"/>
      <p:bldP spid="13" grpId="0" animBg="1"/>
      <p:bldP spid="14" grpId="0" animBg="1"/>
      <p:bldP spid="11" grpId="0" animBg="1"/>
      <p:bldP spid="15" grpId="0"/>
      <p:bldP spid="16" grpId="0" animBg="1"/>
      <p:bldP spid="17" grpId="0"/>
      <p:bldP spid="20" grpId="0"/>
      <p:bldP spid="22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التجـــارب الشبيهة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29DBEE-57CF-4835-91F0-1954F3EB7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812" y="1898179"/>
            <a:ext cx="9082042" cy="2941676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ar-SA" dirty="0">
                <a:latin typeface="Hacen Algeria" panose="02000500000000000000" pitchFamily="2" charset="-78"/>
                <a:cs typeface="Hacen Algeria" panose="02000500000000000000" pitchFamily="2" charset="-78"/>
              </a:rPr>
              <a:t>يزخر العالم العربي والإسلامي بنماذج من المسابقات التي اهتمت بموضوع القرآن الكريم من حيث جودة الحفظ والترتيل. إلا أنه لا توجد لحد الآن مسابقة </a:t>
            </a:r>
            <a:r>
              <a:rPr lang="ar-MA" dirty="0">
                <a:latin typeface="Hacen Algeria" panose="02000500000000000000" pitchFamily="2" charset="-78"/>
                <a:cs typeface="Hacen Algeria" panose="02000500000000000000" pitchFamily="2" charset="-78"/>
              </a:rPr>
              <a:t>إعلامية </a:t>
            </a:r>
            <a:r>
              <a:rPr lang="ar-SA" dirty="0">
                <a:latin typeface="Hacen Algeria" panose="02000500000000000000" pitchFamily="2" charset="-78"/>
                <a:cs typeface="Hacen Algeria" panose="02000500000000000000" pitchFamily="2" charset="-78"/>
              </a:rPr>
              <a:t>استهدفت المؤسسات التعليمية</a:t>
            </a:r>
            <a:r>
              <a:rPr lang="ar-MA" dirty="0">
                <a:latin typeface="Hacen Algeria" panose="02000500000000000000" pitchFamily="2" charset="-78"/>
                <a:cs typeface="Hacen Algeria" panose="02000500000000000000" pitchFamily="2" charset="-78"/>
              </a:rPr>
              <a:t>،</a:t>
            </a:r>
            <a:r>
              <a:rPr lang="ar-SA" dirty="0">
                <a:latin typeface="Hacen Algeria" panose="02000500000000000000" pitchFamily="2" charset="-78"/>
                <a:cs typeface="Hacen Algeria" panose="02000500000000000000" pitchFamily="2" charset="-78"/>
              </a:rPr>
              <a:t> </a:t>
            </a:r>
            <a:r>
              <a:rPr lang="ar-MA" dirty="0">
                <a:latin typeface="Hacen Algeria" panose="02000500000000000000" pitchFamily="2" charset="-78"/>
                <a:cs typeface="Hacen Algeria" panose="02000500000000000000" pitchFamily="2" charset="-78"/>
              </a:rPr>
              <a:t>بهدف </a:t>
            </a:r>
            <a:r>
              <a:rPr lang="ar-SA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التدبر والتنزيل العلمي والعملي لمضامين آيات القرآن الكريم</a:t>
            </a:r>
            <a:r>
              <a:rPr lang="fr-FR" dirty="0">
                <a:latin typeface="Hacen Algeria" panose="02000500000000000000" pitchFamily="2" charset="-78"/>
                <a:cs typeface="Hacen Algeria" panose="02000500000000000000" pitchFamily="2" charset="-78"/>
              </a:rPr>
              <a:t>.</a:t>
            </a:r>
            <a:endParaRPr lang="ar-MA" sz="25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fr-FR" sz="25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89912"/>
            <a:ext cx="1814004" cy="128679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700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B13CEF-5B79-0602-B7E3-D8CE7E4A720D}"/>
              </a:ext>
            </a:extLst>
          </p:cNvPr>
          <p:cNvSpPr/>
          <p:nvPr/>
        </p:nvSpPr>
        <p:spPr>
          <a:xfrm>
            <a:off x="6313054" y="2154500"/>
            <a:ext cx="4064799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Kufam Black" pitchFamily="2" charset="-78"/>
                <a:cs typeface="Kufam Black" pitchFamily="2" charset="-78"/>
              </a:rPr>
              <a:t>الإقصائيات الجهوية</a:t>
            </a:r>
            <a:endParaRPr lang="fr-FR" sz="28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مراحل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C2FD8FD-6355-4FC0-729E-769EC2649C25}"/>
              </a:ext>
            </a:extLst>
          </p:cNvPr>
          <p:cNvSpPr/>
          <p:nvPr/>
        </p:nvSpPr>
        <p:spPr>
          <a:xfrm>
            <a:off x="1079856" y="2154500"/>
            <a:ext cx="4064800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latin typeface="Kufam Black" pitchFamily="2" charset="-78"/>
                <a:cs typeface="Kufam Black" pitchFamily="2" charset="-78"/>
              </a:rPr>
              <a:t>الإقصائيات</a:t>
            </a:r>
            <a:r>
              <a:rPr lang="ar-MA" sz="2200" dirty="0">
                <a:latin typeface="Kufam Black" pitchFamily="2" charset="-78"/>
                <a:cs typeface="Kufam Black" pitchFamily="2" charset="-78"/>
              </a:rPr>
              <a:t> </a:t>
            </a:r>
            <a:r>
              <a:rPr lang="ar-MA" sz="2800" b="1" dirty="0">
                <a:latin typeface="Kufam Black" pitchFamily="2" charset="-78"/>
                <a:cs typeface="Kufam Black" pitchFamily="2" charset="-78"/>
              </a:rPr>
              <a:t>الوطنية</a:t>
            </a:r>
            <a:endParaRPr lang="fr-FR" sz="28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70B5EB1-E2C9-6A8A-1BFC-55931D5B2905}"/>
              </a:ext>
            </a:extLst>
          </p:cNvPr>
          <p:cNvSpPr/>
          <p:nvPr/>
        </p:nvSpPr>
        <p:spPr>
          <a:xfrm>
            <a:off x="5333895" y="2462704"/>
            <a:ext cx="858981" cy="397164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978F53-7194-ACD7-0F53-8013390A3B84}"/>
              </a:ext>
            </a:extLst>
          </p:cNvPr>
          <p:cNvSpPr/>
          <p:nvPr/>
        </p:nvSpPr>
        <p:spPr>
          <a:xfrm>
            <a:off x="8752254" y="3429000"/>
            <a:ext cx="1625600" cy="225598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0E977D-8072-5AA2-4A4B-D960A3351806}"/>
              </a:ext>
            </a:extLst>
          </p:cNvPr>
          <p:cNvSpPr/>
          <p:nvPr/>
        </p:nvSpPr>
        <p:spPr>
          <a:xfrm>
            <a:off x="6313054" y="3479800"/>
            <a:ext cx="1625600" cy="225598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E3EFE1-5A7A-56E2-968A-96DB344FD9E3}"/>
              </a:ext>
            </a:extLst>
          </p:cNvPr>
          <p:cNvSpPr/>
          <p:nvPr/>
        </p:nvSpPr>
        <p:spPr>
          <a:xfrm>
            <a:off x="3519056" y="3424379"/>
            <a:ext cx="1625600" cy="225598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4EB4FA-4F77-01D0-DC1C-971941A7E4F2}"/>
              </a:ext>
            </a:extLst>
          </p:cNvPr>
          <p:cNvSpPr/>
          <p:nvPr/>
        </p:nvSpPr>
        <p:spPr>
          <a:xfrm>
            <a:off x="1091154" y="3432440"/>
            <a:ext cx="1625600" cy="225598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CC3A0C77-511E-13BA-4056-533B94344CB1}"/>
              </a:ext>
            </a:extLst>
          </p:cNvPr>
          <p:cNvSpPr txBox="1">
            <a:spLocks/>
          </p:cNvSpPr>
          <p:nvPr/>
        </p:nvSpPr>
        <p:spPr>
          <a:xfrm>
            <a:off x="8752253" y="3666254"/>
            <a:ext cx="1625599" cy="1918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rtl="1">
              <a:lnSpc>
                <a:spcPct val="150000"/>
              </a:lnSpc>
            </a:pPr>
            <a:r>
              <a:rPr lang="ar-MA" sz="1800" b="1" dirty="0">
                <a:latin typeface="Hacen Algeria" panose="02000500000000000000" pitchFamily="2" charset="-78"/>
                <a:cs typeface="Hacen Algeria" panose="02000500000000000000" pitchFamily="2" charset="-78"/>
              </a:rPr>
              <a:t>تصفية غير مباشرة تتم عبر المنصة الإلكتروني</a:t>
            </a:r>
            <a:r>
              <a:rPr lang="fr-FR" sz="1800" dirty="0">
                <a:latin typeface="Hacen Algeria" panose="02000500000000000000" pitchFamily="2" charset="-78"/>
                <a:cs typeface="Hacen Algeria" panose="02000500000000000000" pitchFamily="2" charset="-78"/>
              </a:rPr>
              <a:t>.</a:t>
            </a:r>
            <a:endParaRPr lang="ar-MA" sz="18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93C4A49F-9372-5293-3A6A-430A2AA35BE2}"/>
              </a:ext>
            </a:extLst>
          </p:cNvPr>
          <p:cNvSpPr txBox="1">
            <a:spLocks/>
          </p:cNvSpPr>
          <p:nvPr/>
        </p:nvSpPr>
        <p:spPr>
          <a:xfrm>
            <a:off x="6313054" y="3697999"/>
            <a:ext cx="1625599" cy="1918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تصفية مباشرة تتم حضوريا </a:t>
            </a:r>
            <a:r>
              <a:rPr lang="fr-FR" dirty="0"/>
              <a:t>.</a:t>
            </a:r>
          </a:p>
        </p:txBody>
      </p:sp>
      <p:sp>
        <p:nvSpPr>
          <p:cNvPr id="30" name="Espace réservé du contenu 2">
            <a:extLst>
              <a:ext uri="{FF2B5EF4-FFF2-40B4-BE49-F238E27FC236}">
                <a16:creationId xmlns:a16="http://schemas.microsoft.com/office/drawing/2014/main" id="{1FFB2290-ECF6-F39F-CBB1-41ABAFB0D6E9}"/>
              </a:ext>
            </a:extLst>
          </p:cNvPr>
          <p:cNvSpPr txBox="1">
            <a:spLocks/>
          </p:cNvSpPr>
          <p:nvPr/>
        </p:nvSpPr>
        <p:spPr>
          <a:xfrm>
            <a:off x="3519056" y="3569272"/>
            <a:ext cx="1625600" cy="1918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تصفية غير مباشرة تتم</a:t>
            </a:r>
            <a:r>
              <a:rPr lang="fr-FR" dirty="0"/>
              <a:t> </a:t>
            </a:r>
            <a:r>
              <a:rPr lang="ar-MA" dirty="0"/>
              <a:t>عبر المنصة الإلكترونية</a:t>
            </a:r>
            <a:r>
              <a:rPr lang="fr-FR" dirty="0"/>
              <a:t>.</a:t>
            </a:r>
            <a:endParaRPr lang="ar-MA" dirty="0"/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BEA902EE-C67A-A2D3-D946-1820D9EDF636}"/>
              </a:ext>
            </a:extLst>
          </p:cNvPr>
          <p:cNvSpPr txBox="1">
            <a:spLocks/>
          </p:cNvSpPr>
          <p:nvPr/>
        </p:nvSpPr>
        <p:spPr>
          <a:xfrm>
            <a:off x="989814" y="3601017"/>
            <a:ext cx="1715642" cy="1918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تصفية مباشرة "الحفل الختامي" </a:t>
            </a:r>
            <a:endParaRPr lang="fr-FR" dirty="0"/>
          </a:p>
        </p:txBody>
      </p:sp>
      <p:sp>
        <p:nvSpPr>
          <p:cNvPr id="32" name="Flèche : gauche 31">
            <a:extLst>
              <a:ext uri="{FF2B5EF4-FFF2-40B4-BE49-F238E27FC236}">
                <a16:creationId xmlns:a16="http://schemas.microsoft.com/office/drawing/2014/main" id="{4FCEDEA9-9AF0-CE2D-00D6-5A2621074A51}"/>
              </a:ext>
            </a:extLst>
          </p:cNvPr>
          <p:cNvSpPr/>
          <p:nvPr/>
        </p:nvSpPr>
        <p:spPr>
          <a:xfrm>
            <a:off x="8100637" y="4260249"/>
            <a:ext cx="489632" cy="397164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Flèche : gauche 32">
            <a:extLst>
              <a:ext uri="{FF2B5EF4-FFF2-40B4-BE49-F238E27FC236}">
                <a16:creationId xmlns:a16="http://schemas.microsoft.com/office/drawing/2014/main" id="{CB1D2491-5064-632E-F0DD-D04187B19925}"/>
              </a:ext>
            </a:extLst>
          </p:cNvPr>
          <p:cNvSpPr/>
          <p:nvPr/>
        </p:nvSpPr>
        <p:spPr>
          <a:xfrm>
            <a:off x="2867440" y="4228504"/>
            <a:ext cx="489632" cy="397164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8622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2" grpId="0" animBg="1"/>
      <p:bldP spid="13" grpId="0" animBg="1"/>
      <p:bldP spid="14" grpId="0" animBg="1"/>
      <p:bldP spid="16" grpId="0" animBg="1"/>
      <p:bldP spid="5" grpId="0" animBg="1"/>
      <p:bldP spid="6" grpId="0" animBg="1"/>
      <p:bldP spid="19" grpId="0" animBg="1"/>
      <p:bldP spid="20" grpId="0" animBg="1"/>
      <p:bldP spid="28" grpId="0" animBg="1"/>
      <p:bldP spid="25" grpId="0"/>
      <p:bldP spid="29" grpId="0"/>
      <p:bldP spid="30" grpId="0"/>
      <p:bldP spid="31" grpId="0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5B13CEF-5B79-0602-B7E3-D8CE7E4A720D}"/>
              </a:ext>
            </a:extLst>
          </p:cNvPr>
          <p:cNvSpPr/>
          <p:nvPr/>
        </p:nvSpPr>
        <p:spPr>
          <a:xfrm>
            <a:off x="7217712" y="2774430"/>
            <a:ext cx="2046652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1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لجنة الإشراف الوطنية</a:t>
            </a:r>
            <a:endParaRPr lang="fr-FR" sz="1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الهيكلة الإدارية لتنزيل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70B5EB1-E2C9-6A8A-1BFC-55931D5B2905}"/>
              </a:ext>
            </a:extLst>
          </p:cNvPr>
          <p:cNvSpPr/>
          <p:nvPr/>
        </p:nvSpPr>
        <p:spPr>
          <a:xfrm>
            <a:off x="5719779" y="3031836"/>
            <a:ext cx="669529" cy="397164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CC3A0C77-511E-13BA-4056-533B94344CB1}"/>
              </a:ext>
            </a:extLst>
          </p:cNvPr>
          <p:cNvSpPr txBox="1">
            <a:spLocks/>
          </p:cNvSpPr>
          <p:nvPr/>
        </p:nvSpPr>
        <p:spPr>
          <a:xfrm>
            <a:off x="2160803" y="3061563"/>
            <a:ext cx="3796651" cy="397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rtl="1"/>
            <a:r>
              <a:rPr lang="ar-MA" sz="2400" b="1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المرحلة </a:t>
            </a:r>
            <a:r>
              <a:rPr lang="fr-FR" sz="2400" b="1" dirty="0">
                <a:latin typeface="Hacen Algeria" panose="02000500000000000000" pitchFamily="2" charset="-78"/>
                <a:cs typeface="Hacen Algeria" panose="02000500000000000000" pitchFamily="2" charset="-78"/>
              </a:rPr>
              <a:t> </a:t>
            </a:r>
            <a:r>
              <a:rPr lang="ar-MA" sz="2400" b="1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الوطنية</a:t>
            </a:r>
            <a:endParaRPr lang="fr-FR" sz="2000" b="1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01AD647-5B52-5771-0213-09C3BFAB055E}"/>
              </a:ext>
            </a:extLst>
          </p:cNvPr>
          <p:cNvSpPr/>
          <p:nvPr/>
        </p:nvSpPr>
        <p:spPr>
          <a:xfrm>
            <a:off x="1957895" y="1855407"/>
            <a:ext cx="7749815" cy="602672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Kufam Black" pitchFamily="2" charset="-78"/>
                <a:cs typeface="Kufam Black" pitchFamily="2" charset="-78"/>
              </a:rPr>
              <a:t>هيكلة لجن الإشراف الوظيفية الخاصة بالمسابقة</a:t>
            </a:r>
            <a:endParaRPr lang="fr-FR" sz="24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08DB261-1161-ABAB-3357-2B35683408BC}"/>
              </a:ext>
            </a:extLst>
          </p:cNvPr>
          <p:cNvSpPr/>
          <p:nvPr/>
        </p:nvSpPr>
        <p:spPr>
          <a:xfrm>
            <a:off x="7217712" y="4012079"/>
            <a:ext cx="2046652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لجن الإشراف الجهوية</a:t>
            </a:r>
            <a:endParaRPr lang="fr-FR" sz="1600" b="1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8068BFA-FED1-5F63-05C0-8D841B22366B}"/>
              </a:ext>
            </a:extLst>
          </p:cNvPr>
          <p:cNvSpPr/>
          <p:nvPr/>
        </p:nvSpPr>
        <p:spPr>
          <a:xfrm>
            <a:off x="7217712" y="5249728"/>
            <a:ext cx="2046652" cy="10135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1600" b="1" dirty="0">
                <a:solidFill>
                  <a:schemeClr val="bg1"/>
                </a:solidFill>
                <a:latin typeface="Kufam Black" pitchFamily="2" charset="-78"/>
                <a:cs typeface="Kufam Black" pitchFamily="2" charset="-78"/>
              </a:rPr>
              <a:t>المؤسسات التعليمية المنخرطة</a:t>
            </a:r>
            <a:endParaRPr lang="fr-FR" sz="1600" b="1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BEA13593-4A48-C013-B7A0-6B9C6BF1C423}"/>
              </a:ext>
            </a:extLst>
          </p:cNvPr>
          <p:cNvSpPr/>
          <p:nvPr/>
        </p:nvSpPr>
        <p:spPr>
          <a:xfrm>
            <a:off x="5761235" y="4269485"/>
            <a:ext cx="669529" cy="397164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B6802D7A-E09B-3213-2C70-25F7D0FFBD1B}"/>
              </a:ext>
            </a:extLst>
          </p:cNvPr>
          <p:cNvSpPr/>
          <p:nvPr/>
        </p:nvSpPr>
        <p:spPr>
          <a:xfrm>
            <a:off x="5761234" y="5507134"/>
            <a:ext cx="669529" cy="397164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4" name="Espace réservé du contenu 2">
            <a:extLst>
              <a:ext uri="{FF2B5EF4-FFF2-40B4-BE49-F238E27FC236}">
                <a16:creationId xmlns:a16="http://schemas.microsoft.com/office/drawing/2014/main" id="{46DB2292-1398-99D8-C75E-F9A81E068385}"/>
              </a:ext>
            </a:extLst>
          </p:cNvPr>
          <p:cNvSpPr txBox="1">
            <a:spLocks/>
          </p:cNvSpPr>
          <p:nvPr/>
        </p:nvSpPr>
        <p:spPr>
          <a:xfrm>
            <a:off x="2202258" y="4249851"/>
            <a:ext cx="3796651" cy="397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المرحلة الجهوية</a:t>
            </a:r>
            <a:endParaRPr lang="fr-FR" dirty="0"/>
          </a:p>
        </p:txBody>
      </p:sp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B49147EF-6C8D-C608-CC5B-36FBF5FA2CC1}"/>
              </a:ext>
            </a:extLst>
          </p:cNvPr>
          <p:cNvSpPr txBox="1">
            <a:spLocks/>
          </p:cNvSpPr>
          <p:nvPr/>
        </p:nvSpPr>
        <p:spPr>
          <a:xfrm>
            <a:off x="2202258" y="5477103"/>
            <a:ext cx="3796651" cy="397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المؤسسة التعليمية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579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2" grpId="0" animBg="1"/>
      <p:bldP spid="13" grpId="0" animBg="1"/>
      <p:bldP spid="14" grpId="0" animBg="1"/>
      <p:bldP spid="5" grpId="0" animBg="1"/>
      <p:bldP spid="25" grpId="0"/>
      <p:bldP spid="22" grpId="0" animBg="1"/>
      <p:bldP spid="23" grpId="0" animBg="1"/>
      <p:bldP spid="24" grpId="0" animBg="1"/>
      <p:bldP spid="26" grpId="0" animBg="1"/>
      <p:bldP spid="27" grpId="0" animBg="1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D89E5013-4E75-61F9-CC12-B1B90284920E}"/>
              </a:ext>
            </a:extLst>
          </p:cNvPr>
          <p:cNvSpPr/>
          <p:nvPr/>
        </p:nvSpPr>
        <p:spPr>
          <a:xfrm>
            <a:off x="9180066" y="2740082"/>
            <a:ext cx="2143672" cy="259586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الهيكلة الإدارية لتنزيل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8DA42D71-17E9-C468-F615-327BD000F323}"/>
              </a:ext>
            </a:extLst>
          </p:cNvPr>
          <p:cNvSpPr txBox="1">
            <a:spLocks/>
          </p:cNvSpPr>
          <p:nvPr/>
        </p:nvSpPr>
        <p:spPr>
          <a:xfrm>
            <a:off x="9315565" y="3329923"/>
            <a:ext cx="1843474" cy="1768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just" rt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ar-MA" dirty="0"/>
              <a:t>يسجل أعضاء الورشات المشاركة بيناتهم في المنصة الإلكترونية؛</a:t>
            </a:r>
            <a:endParaRPr lang="fr-FR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AC6ADB4-4772-8643-F965-64828D9577BD}"/>
              </a:ext>
            </a:extLst>
          </p:cNvPr>
          <p:cNvSpPr/>
          <p:nvPr/>
        </p:nvSpPr>
        <p:spPr>
          <a:xfrm>
            <a:off x="9101255" y="2376624"/>
            <a:ext cx="2277139" cy="74905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       التسجيل</a:t>
            </a:r>
            <a:endParaRPr lang="fr-FR" sz="2200" b="1" dirty="0">
              <a:latin typeface="Kufam Black" pitchFamily="2" charset="-78"/>
              <a:cs typeface="Kufam Black" pitchFamily="2" charset="-78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2F9A24A-9B60-B1E6-B613-9677182D4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155" y="2431785"/>
            <a:ext cx="702818" cy="58331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BE93B7E-15F1-0189-8C76-AF7A82C8A84E}"/>
              </a:ext>
            </a:extLst>
          </p:cNvPr>
          <p:cNvSpPr/>
          <p:nvPr/>
        </p:nvSpPr>
        <p:spPr>
          <a:xfrm>
            <a:off x="6477551" y="2759737"/>
            <a:ext cx="2084839" cy="25762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fr-FR" dirty="0"/>
          </a:p>
        </p:txBody>
      </p:sp>
      <p:sp>
        <p:nvSpPr>
          <p:cNvPr id="38" name="Espace réservé du contenu 2">
            <a:extLst>
              <a:ext uri="{FF2B5EF4-FFF2-40B4-BE49-F238E27FC236}">
                <a16:creationId xmlns:a16="http://schemas.microsoft.com/office/drawing/2014/main" id="{177AE41F-B2EA-BB4C-E5B0-5F2275F1A75A}"/>
              </a:ext>
            </a:extLst>
          </p:cNvPr>
          <p:cNvSpPr txBox="1">
            <a:spLocks/>
          </p:cNvSpPr>
          <p:nvPr/>
        </p:nvSpPr>
        <p:spPr>
          <a:xfrm>
            <a:off x="6658602" y="3349578"/>
            <a:ext cx="1739092" cy="1748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just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1900" b="1">
                <a:solidFill>
                  <a:schemeClr val="tx1"/>
                </a:solidFill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ar-SA" sz="2000" dirty="0"/>
              <a:t>يخضع المشاركون في المسابقة لتكوين ذاتي عبر المنصة الإلكترونية. </a:t>
            </a:r>
            <a:endParaRPr lang="fr-FR" sz="2000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4CACF550-67A8-1DAC-7D89-F04728D066EC}"/>
              </a:ext>
            </a:extLst>
          </p:cNvPr>
          <p:cNvSpPr/>
          <p:nvPr/>
        </p:nvSpPr>
        <p:spPr>
          <a:xfrm>
            <a:off x="6363768" y="2396278"/>
            <a:ext cx="2277139" cy="74905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         التدريب</a:t>
            </a:r>
            <a:endParaRPr lang="fr-FR" sz="2400" b="1" dirty="0">
              <a:latin typeface="Kufam Black" pitchFamily="2" charset="-78"/>
              <a:ea typeface="Calibri" panose="020F0502020204030204" pitchFamily="34" charset="0"/>
              <a:cs typeface="Kufam Black" pitchFamily="2" charset="-78"/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B1C27588-44BB-20B8-3426-E9C411FB3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576" y="2447933"/>
            <a:ext cx="800517" cy="697398"/>
          </a:xfrm>
          <a:prstGeom prst="rect">
            <a:avLst/>
          </a:prstGeom>
        </p:spPr>
      </p:pic>
      <p:sp>
        <p:nvSpPr>
          <p:cNvPr id="41" name="Flèche : gauche 40">
            <a:extLst>
              <a:ext uri="{FF2B5EF4-FFF2-40B4-BE49-F238E27FC236}">
                <a16:creationId xmlns:a16="http://schemas.microsoft.com/office/drawing/2014/main" id="{D260C3B6-BAC7-E344-D11C-9035E1C0019C}"/>
              </a:ext>
            </a:extLst>
          </p:cNvPr>
          <p:cNvSpPr/>
          <p:nvPr/>
        </p:nvSpPr>
        <p:spPr>
          <a:xfrm>
            <a:off x="8696765" y="3868074"/>
            <a:ext cx="330600" cy="29800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54B2C50-D1CE-2CEB-5A60-7AC3799113C0}"/>
              </a:ext>
            </a:extLst>
          </p:cNvPr>
          <p:cNvSpPr/>
          <p:nvPr/>
        </p:nvSpPr>
        <p:spPr>
          <a:xfrm>
            <a:off x="3685310" y="2759736"/>
            <a:ext cx="2209834" cy="25762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fr-FR" dirty="0"/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2CFED21C-E2D4-D573-2BC2-3D0D5B5361A5}"/>
              </a:ext>
            </a:extLst>
          </p:cNvPr>
          <p:cNvSpPr txBox="1">
            <a:spLocks/>
          </p:cNvSpPr>
          <p:nvPr/>
        </p:nvSpPr>
        <p:spPr>
          <a:xfrm>
            <a:off x="3833092" y="3349578"/>
            <a:ext cx="1897355" cy="128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ينجز المشاركون المهام المطلوبة منهم وفق التعليمات المتوصل بها عبر المنصة الإلكترونية؛</a:t>
            </a:r>
            <a:endParaRPr lang="fr-FR" dirty="0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B4E34C6A-9B75-6ED7-A4D2-FE6424054E0C}"/>
              </a:ext>
            </a:extLst>
          </p:cNvPr>
          <p:cNvSpPr/>
          <p:nvPr/>
        </p:nvSpPr>
        <p:spPr>
          <a:xfrm>
            <a:off x="3618005" y="2411312"/>
            <a:ext cx="2314083" cy="74905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         الانجــاز</a:t>
            </a:r>
            <a:endParaRPr lang="fr-FR" sz="2200" b="1" dirty="0">
              <a:latin typeface="Kufam Black" pitchFamily="2" charset="-78"/>
              <a:ea typeface="Calibri" panose="020F0502020204030204" pitchFamily="34" charset="0"/>
              <a:cs typeface="Kufam Black" pitchFamily="2" charset="-78"/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FFC8DBE4-483D-5EBE-5D21-82012E1DA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043" y="2431894"/>
            <a:ext cx="796368" cy="693782"/>
          </a:xfrm>
          <a:prstGeom prst="rect">
            <a:avLst/>
          </a:prstGeom>
        </p:spPr>
      </p:pic>
      <p:sp>
        <p:nvSpPr>
          <p:cNvPr id="47" name="Flèche : gauche 46">
            <a:extLst>
              <a:ext uri="{FF2B5EF4-FFF2-40B4-BE49-F238E27FC236}">
                <a16:creationId xmlns:a16="http://schemas.microsoft.com/office/drawing/2014/main" id="{6C46A5D6-0517-0A1E-993C-0259B23FD2DD}"/>
              </a:ext>
            </a:extLst>
          </p:cNvPr>
          <p:cNvSpPr/>
          <p:nvPr/>
        </p:nvSpPr>
        <p:spPr>
          <a:xfrm>
            <a:off x="5992368" y="3858838"/>
            <a:ext cx="330600" cy="29800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16FB2C-7844-F586-A43B-5A9281728110}"/>
              </a:ext>
            </a:extLst>
          </p:cNvPr>
          <p:cNvSpPr/>
          <p:nvPr/>
        </p:nvSpPr>
        <p:spPr>
          <a:xfrm>
            <a:off x="866215" y="2770804"/>
            <a:ext cx="2209834" cy="25762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fr-FR" dirty="0"/>
          </a:p>
        </p:txBody>
      </p:sp>
      <p:sp>
        <p:nvSpPr>
          <p:cNvPr id="51" name="Espace réservé du contenu 2">
            <a:extLst>
              <a:ext uri="{FF2B5EF4-FFF2-40B4-BE49-F238E27FC236}">
                <a16:creationId xmlns:a16="http://schemas.microsoft.com/office/drawing/2014/main" id="{85D8B3E1-F924-52D0-48A3-35748511258C}"/>
              </a:ext>
            </a:extLst>
          </p:cNvPr>
          <p:cNvSpPr txBox="1">
            <a:spLocks/>
          </p:cNvSpPr>
          <p:nvPr/>
        </p:nvSpPr>
        <p:spPr>
          <a:xfrm>
            <a:off x="1032961" y="3352975"/>
            <a:ext cx="1897355" cy="128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تقيم لجن التحكيم إنجازات الورشات المشاركة و تعلن عن لائحة الورشات المؤهلة </a:t>
            </a:r>
            <a:endParaRPr lang="fr-FR" dirty="0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D6920B0B-7668-01B6-F184-0F5BD10BBFD6}"/>
              </a:ext>
            </a:extLst>
          </p:cNvPr>
          <p:cNvSpPr/>
          <p:nvPr/>
        </p:nvSpPr>
        <p:spPr>
          <a:xfrm>
            <a:off x="814091" y="2414709"/>
            <a:ext cx="2314083" cy="74905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Kufam Black" pitchFamily="2" charset="-78"/>
                <a:ea typeface="Calibri" panose="020F0502020204030204" pitchFamily="34" charset="0"/>
                <a:cs typeface="Kufam Black" pitchFamily="2" charset="-78"/>
              </a:rPr>
              <a:t>         التتويــج</a:t>
            </a:r>
            <a:endParaRPr lang="fr-FR" sz="2200" b="1" dirty="0">
              <a:latin typeface="Kufam Black" pitchFamily="2" charset="-78"/>
              <a:ea typeface="Calibri" panose="020F0502020204030204" pitchFamily="34" charset="0"/>
              <a:cs typeface="Kufam Black" pitchFamily="2" charset="-78"/>
            </a:endParaRPr>
          </a:p>
        </p:txBody>
      </p:sp>
      <p:sp>
        <p:nvSpPr>
          <p:cNvPr id="54" name="Flèche : gauche 53">
            <a:extLst>
              <a:ext uri="{FF2B5EF4-FFF2-40B4-BE49-F238E27FC236}">
                <a16:creationId xmlns:a16="http://schemas.microsoft.com/office/drawing/2014/main" id="{0D119912-49D8-52BD-2C51-AE76DFEB8258}"/>
              </a:ext>
            </a:extLst>
          </p:cNvPr>
          <p:cNvSpPr/>
          <p:nvPr/>
        </p:nvSpPr>
        <p:spPr>
          <a:xfrm>
            <a:off x="3195041" y="3855871"/>
            <a:ext cx="330600" cy="298005"/>
          </a:xfrm>
          <a:prstGeom prst="lef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80EE855C-4852-7820-15CB-528A5199DB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64" y="2395986"/>
            <a:ext cx="894138" cy="77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6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" grpId="0" animBg="1"/>
      <p:bldP spid="12" grpId="0" animBg="1"/>
      <p:bldP spid="13" grpId="0" animBg="1"/>
      <p:bldP spid="14" grpId="0" animBg="1"/>
      <p:bldP spid="33" grpId="0"/>
      <p:bldP spid="34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/>
      <p:bldP spid="45" grpId="0" animBg="1"/>
      <p:bldP spid="47" grpId="0" animBg="1"/>
      <p:bldP spid="50" grpId="0" animBg="1"/>
      <p:bldP spid="51" grpId="0"/>
      <p:bldP spid="52" grpId="0" animBg="1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المهارات المستهدفة من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0" name="Graphique 19" descr="Flèches de chevron avec un remplissage uni">
            <a:extLst>
              <a:ext uri="{FF2B5EF4-FFF2-40B4-BE49-F238E27FC236}">
                <a16:creationId xmlns:a16="http://schemas.microsoft.com/office/drawing/2014/main" id="{FC94EC0D-C3D9-0C77-8B02-A681DACBC2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3964" y="2888320"/>
            <a:ext cx="614573" cy="614573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E07071-0C4A-C6F4-182A-7A0377F6736F}"/>
              </a:ext>
            </a:extLst>
          </p:cNvPr>
          <p:cNvSpPr/>
          <p:nvPr/>
        </p:nvSpPr>
        <p:spPr>
          <a:xfrm>
            <a:off x="6431231" y="2888320"/>
            <a:ext cx="3728771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B27B9C2-23A6-90C6-F582-C1415749C37C}"/>
              </a:ext>
            </a:extLst>
          </p:cNvPr>
          <p:cNvSpPr txBox="1">
            <a:spLocks/>
          </p:cNvSpPr>
          <p:nvPr/>
        </p:nvSpPr>
        <p:spPr>
          <a:xfrm>
            <a:off x="6431231" y="2703602"/>
            <a:ext cx="3728770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>
                <a:effectLst/>
                <a:latin typeface="Hacen Promoter Lt" panose="02000000000000000000" pitchFamily="2" charset="-78"/>
                <a:ea typeface="Calibri" panose="020F0502020204030204" pitchFamily="34" charset="0"/>
                <a:cs typeface="Hacen Promoter Lt" panose="020000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rtl="1">
              <a:lnSpc>
                <a:spcPct val="170000"/>
              </a:lnSpc>
            </a:pPr>
            <a:r>
              <a:rPr lang="ar-MA" sz="2800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اللغة والتواصـــل</a:t>
            </a:r>
          </a:p>
        </p:txBody>
      </p:sp>
      <p:pic>
        <p:nvPicPr>
          <p:cNvPr id="22" name="Graphique 21" descr="Flèches de chevron avec un remplissage uni">
            <a:extLst>
              <a:ext uri="{FF2B5EF4-FFF2-40B4-BE49-F238E27FC236}">
                <a16:creationId xmlns:a16="http://schemas.microsoft.com/office/drawing/2014/main" id="{7082D0CE-2B37-9732-36AE-329661877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9494" y="2888320"/>
            <a:ext cx="614573" cy="614573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4BED1A9-81D8-6C0B-E10F-2627EE1709EE}"/>
              </a:ext>
            </a:extLst>
          </p:cNvPr>
          <p:cNvSpPr/>
          <p:nvPr/>
        </p:nvSpPr>
        <p:spPr>
          <a:xfrm>
            <a:off x="1295811" y="2916456"/>
            <a:ext cx="3859787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6615D129-A02D-996C-1487-D0CB4117D10D}"/>
              </a:ext>
            </a:extLst>
          </p:cNvPr>
          <p:cNvSpPr txBox="1">
            <a:spLocks/>
          </p:cNvSpPr>
          <p:nvPr/>
        </p:nvSpPr>
        <p:spPr>
          <a:xfrm>
            <a:off x="1295813" y="2731310"/>
            <a:ext cx="3767425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تقنيات الإعلام والاتصال</a:t>
            </a:r>
          </a:p>
        </p:txBody>
      </p:sp>
      <p:pic>
        <p:nvPicPr>
          <p:cNvPr id="25" name="Graphique 24" descr="Flèches de chevron avec un remplissage uni">
            <a:extLst>
              <a:ext uri="{FF2B5EF4-FFF2-40B4-BE49-F238E27FC236}">
                <a16:creationId xmlns:a16="http://schemas.microsoft.com/office/drawing/2014/main" id="{AA87F9FC-4A2A-D433-42A1-F68E76449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3964" y="3973593"/>
            <a:ext cx="614573" cy="614573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62414E2-A04B-BAED-DC36-96ADFEDFCC94}"/>
              </a:ext>
            </a:extLst>
          </p:cNvPr>
          <p:cNvSpPr/>
          <p:nvPr/>
        </p:nvSpPr>
        <p:spPr>
          <a:xfrm>
            <a:off x="6431231" y="3973593"/>
            <a:ext cx="3728771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26831ECF-4F0A-97F5-17A6-A9F750ED58BD}"/>
              </a:ext>
            </a:extLst>
          </p:cNvPr>
          <p:cNvSpPr txBox="1">
            <a:spLocks/>
          </p:cNvSpPr>
          <p:nvPr/>
        </p:nvSpPr>
        <p:spPr>
          <a:xfrm>
            <a:off x="6413553" y="3761167"/>
            <a:ext cx="3746448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مناهج البحث في العلوم</a:t>
            </a:r>
          </a:p>
        </p:txBody>
      </p:sp>
      <p:pic>
        <p:nvPicPr>
          <p:cNvPr id="29" name="Graphique 28" descr="Flèches de chevron avec un remplissage uni">
            <a:extLst>
              <a:ext uri="{FF2B5EF4-FFF2-40B4-BE49-F238E27FC236}">
                <a16:creationId xmlns:a16="http://schemas.microsoft.com/office/drawing/2014/main" id="{A1072FB6-33A0-3B6A-DDE5-8102C66FD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1857" y="3973593"/>
            <a:ext cx="614573" cy="614573"/>
          </a:xfrm>
          <a:prstGeom prst="rect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608123F3-0314-15B4-41A2-2192D71A26D3}"/>
              </a:ext>
            </a:extLst>
          </p:cNvPr>
          <p:cNvSpPr/>
          <p:nvPr/>
        </p:nvSpPr>
        <p:spPr>
          <a:xfrm>
            <a:off x="1295815" y="3973593"/>
            <a:ext cx="3859788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2A603178-112A-EFCA-47FA-DCE9753F1402}"/>
              </a:ext>
            </a:extLst>
          </p:cNvPr>
          <p:cNvSpPr txBox="1">
            <a:spLocks/>
          </p:cNvSpPr>
          <p:nvPr/>
        </p:nvSpPr>
        <p:spPr>
          <a:xfrm>
            <a:off x="1295814" y="3779639"/>
            <a:ext cx="3859788" cy="744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  <a:lvl1pPr indent="0" algn="ctr" rtl="1">
              <a:lnSpc>
                <a:spcPct val="1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effectLst/>
                <a:latin typeface="Hacen Algeria" panose="02000500000000000000" pitchFamily="2" charset="-78"/>
                <a:ea typeface="Calibri" panose="020F0502020204030204" pitchFamily="34" charset="0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التدريب على إدارة المشاريع</a:t>
            </a:r>
          </a:p>
        </p:txBody>
      </p:sp>
    </p:spTree>
    <p:extLst>
      <p:ext uri="{BB962C8B-B14F-4D97-AF65-F5344CB8AC3E}">
        <p14:creationId xmlns:p14="http://schemas.microsoft.com/office/powerpoint/2010/main" val="3689447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21" grpId="0" animBg="1"/>
      <p:bldP spid="17" grpId="0"/>
      <p:bldP spid="23" grpId="0" animBg="1"/>
      <p:bldP spid="24" grpId="0"/>
      <p:bldP spid="26" grpId="0" animBg="1"/>
      <p:bldP spid="27" grpId="0"/>
      <p:bldP spid="31" grpId="0" animBg="1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مراحل تنزيل برنامج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E07071-0C4A-C6F4-182A-7A0377F6736F}"/>
              </a:ext>
            </a:extLst>
          </p:cNvPr>
          <p:cNvSpPr/>
          <p:nvPr/>
        </p:nvSpPr>
        <p:spPr>
          <a:xfrm>
            <a:off x="7294118" y="1972082"/>
            <a:ext cx="2790481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latin typeface="Kufam Black" pitchFamily="2" charset="-78"/>
                <a:cs typeface="Kufam Black" pitchFamily="2" charset="-78"/>
              </a:rPr>
              <a:t>مرحلة الإعداد</a:t>
            </a:r>
            <a:endParaRPr lang="fr-FR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C21027-6A51-8A08-FCAA-08F1C9531939}"/>
              </a:ext>
            </a:extLst>
          </p:cNvPr>
          <p:cNvSpPr/>
          <p:nvPr/>
        </p:nvSpPr>
        <p:spPr>
          <a:xfrm>
            <a:off x="9754400" y="1917016"/>
            <a:ext cx="623454" cy="62345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Futura Md BT" panose="020B0802020204020204" pitchFamily="34" charset="0"/>
              </a:rPr>
              <a:t>1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2419E5-7D07-2D8C-217D-1B0A4A1697D8}"/>
              </a:ext>
            </a:extLst>
          </p:cNvPr>
          <p:cNvSpPr/>
          <p:nvPr/>
        </p:nvSpPr>
        <p:spPr>
          <a:xfrm>
            <a:off x="1378939" y="2818993"/>
            <a:ext cx="8211693" cy="35681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إنجاز الورقة التعريفية لمشروع البرنامج (منجز)؛ 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3F0365E-1A32-85E4-63D8-D1B4B0AA66F7}"/>
              </a:ext>
            </a:extLst>
          </p:cNvPr>
          <p:cNvSpPr/>
          <p:nvPr/>
        </p:nvSpPr>
        <p:spPr>
          <a:xfrm>
            <a:off x="1378938" y="3285438"/>
            <a:ext cx="8211693" cy="37426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تسويق مشروع البرنامج؛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16B45C8-F0BC-42DB-86BB-4847DE15624B}"/>
              </a:ext>
            </a:extLst>
          </p:cNvPr>
          <p:cNvSpPr/>
          <p:nvPr/>
        </p:nvSpPr>
        <p:spPr>
          <a:xfrm>
            <a:off x="1378938" y="3758803"/>
            <a:ext cx="8211693" cy="37426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المصادقة على مشروع البرنامج؛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45F6BCF-1618-6A6E-9E96-A5C5ACE02FDE}"/>
              </a:ext>
            </a:extLst>
          </p:cNvPr>
          <p:cNvSpPr/>
          <p:nvPr/>
        </p:nvSpPr>
        <p:spPr>
          <a:xfrm>
            <a:off x="9334901" y="2940470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B36EC0C9-F63B-AB57-C603-7F1EE9D1B435}"/>
              </a:ext>
            </a:extLst>
          </p:cNvPr>
          <p:cNvSpPr/>
          <p:nvPr/>
        </p:nvSpPr>
        <p:spPr>
          <a:xfrm>
            <a:off x="1378938" y="4202135"/>
            <a:ext cx="8211693" cy="138294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الصياغة النظرية للبرنامج: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marL="1430338" lvl="0" indent="0" algn="just" rtl="1">
              <a:buNone/>
            </a:pPr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-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دراسة جدوى البرنامج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؛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marL="1430338" lvl="0" indent="0" algn="just" rtl="1">
              <a:buNone/>
            </a:pPr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-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البنية الإدارية والفنية لتدبير البرنامج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؛</a:t>
            </a:r>
          </a:p>
          <a:p>
            <a:pPr marL="1430338" lvl="0" indent="0" algn="just" rtl="1">
              <a:buNone/>
            </a:pPr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-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المنهاج التربوي لبرنامج المسابقة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.؛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C98DE26A-2234-7504-11C6-AEC7C4A018D6}"/>
              </a:ext>
            </a:extLst>
          </p:cNvPr>
          <p:cNvSpPr/>
          <p:nvPr/>
        </p:nvSpPr>
        <p:spPr>
          <a:xfrm>
            <a:off x="1378938" y="5677346"/>
            <a:ext cx="8211693" cy="35409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تصميم وبناء المنصة؛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57CF73B-C3BC-ACB1-03BD-B8633AA09A4A}"/>
              </a:ext>
            </a:extLst>
          </p:cNvPr>
          <p:cNvSpPr/>
          <p:nvPr/>
        </p:nvSpPr>
        <p:spPr>
          <a:xfrm>
            <a:off x="1390262" y="6138411"/>
            <a:ext cx="8211693" cy="37426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تجريب المنصة؛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02A3956-F36E-B0CC-2A03-58D09B66517A}"/>
              </a:ext>
            </a:extLst>
          </p:cNvPr>
          <p:cNvSpPr/>
          <p:nvPr/>
        </p:nvSpPr>
        <p:spPr>
          <a:xfrm>
            <a:off x="9334901" y="3395410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9417F00-AA98-232B-60CD-E935893DFB8B}"/>
              </a:ext>
            </a:extLst>
          </p:cNvPr>
          <p:cNvSpPr/>
          <p:nvPr/>
        </p:nvSpPr>
        <p:spPr>
          <a:xfrm>
            <a:off x="9351065" y="3865050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D29B5FC-9BA4-2DEA-B27E-106D9C9B9F8B}"/>
              </a:ext>
            </a:extLst>
          </p:cNvPr>
          <p:cNvSpPr/>
          <p:nvPr/>
        </p:nvSpPr>
        <p:spPr>
          <a:xfrm>
            <a:off x="9351064" y="4355715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C59EB53-81D6-278A-24F0-8F6920BF111D}"/>
              </a:ext>
            </a:extLst>
          </p:cNvPr>
          <p:cNvSpPr/>
          <p:nvPr/>
        </p:nvSpPr>
        <p:spPr>
          <a:xfrm>
            <a:off x="9334901" y="5793432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67EEA94-1A1D-AA88-7AFA-EE62FD7C0B2A}"/>
              </a:ext>
            </a:extLst>
          </p:cNvPr>
          <p:cNvSpPr/>
          <p:nvPr/>
        </p:nvSpPr>
        <p:spPr>
          <a:xfrm>
            <a:off x="9334901" y="6264754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5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21" grpId="0" animBg="1"/>
      <p:bldP spid="3" grpId="0" animBg="1"/>
      <p:bldP spid="30" grpId="0" animBg="1"/>
      <p:bldP spid="34" grpId="0" animBg="1"/>
      <p:bldP spid="35" grpId="0" animBg="1"/>
      <p:bldP spid="36" grpId="0" animBg="1"/>
      <p:bldP spid="39" grpId="0" animBg="1"/>
      <p:bldP spid="41" grpId="0" animBg="1"/>
      <p:bldP spid="43" grpId="0" animBg="1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مراحل تنزيل برنامج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E07071-0C4A-C6F4-182A-7A0377F6736F}"/>
              </a:ext>
            </a:extLst>
          </p:cNvPr>
          <p:cNvSpPr/>
          <p:nvPr/>
        </p:nvSpPr>
        <p:spPr>
          <a:xfrm>
            <a:off x="7294118" y="1972082"/>
            <a:ext cx="2790481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>
                <a:latin typeface="Kufam Black" pitchFamily="2" charset="-78"/>
                <a:cs typeface="Kufam Black" pitchFamily="2" charset="-78"/>
              </a:rPr>
              <a:t>مرحلة الاشتغال</a:t>
            </a:r>
            <a:endParaRPr lang="fr-FR" sz="20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C21027-6A51-8A08-FCAA-08F1C9531939}"/>
              </a:ext>
            </a:extLst>
          </p:cNvPr>
          <p:cNvSpPr/>
          <p:nvPr/>
        </p:nvSpPr>
        <p:spPr>
          <a:xfrm>
            <a:off x="9754400" y="1917016"/>
            <a:ext cx="623454" cy="62345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Futura Md BT" panose="020B0802020204020204" pitchFamily="34" charset="0"/>
              </a:rPr>
              <a:t>2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02419E5-7D07-2D8C-217D-1B0A4A1697D8}"/>
              </a:ext>
            </a:extLst>
          </p:cNvPr>
          <p:cNvSpPr/>
          <p:nvPr/>
        </p:nvSpPr>
        <p:spPr>
          <a:xfrm>
            <a:off x="1542706" y="2820255"/>
            <a:ext cx="8211693" cy="35681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ar-MA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الإعلان الرسمي عن المسابقة من طرف الدولة الحاضنة للبرنامج؛</a:t>
            </a:r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3F0365E-1A32-85E4-63D8-D1B4B0AA66F7}"/>
              </a:ext>
            </a:extLst>
          </p:cNvPr>
          <p:cNvSpPr/>
          <p:nvPr/>
        </p:nvSpPr>
        <p:spPr>
          <a:xfrm>
            <a:off x="1542706" y="3473834"/>
            <a:ext cx="8211693" cy="37426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تشكيل وانطلاق عمل لجن الإشراف الوظيفية الوطنية والجهوية؛  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algn="r" rtl="1"/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16B45C8-F0BC-42DB-86BB-4847DE15624B}"/>
              </a:ext>
            </a:extLst>
          </p:cNvPr>
          <p:cNvSpPr/>
          <p:nvPr/>
        </p:nvSpPr>
        <p:spPr>
          <a:xfrm>
            <a:off x="1542706" y="4078747"/>
            <a:ext cx="8211693" cy="37426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تسجيل المؤسسات التعليمية في منصة المسابقة؛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algn="r" rtl="1"/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45F6BCF-1618-6A6E-9E96-A5C5ACE02FDE}"/>
              </a:ext>
            </a:extLst>
          </p:cNvPr>
          <p:cNvSpPr/>
          <p:nvPr/>
        </p:nvSpPr>
        <p:spPr>
          <a:xfrm>
            <a:off x="9476306" y="2940470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65431852-10AE-C706-0FE8-9E96F9434800}"/>
              </a:ext>
            </a:extLst>
          </p:cNvPr>
          <p:cNvSpPr/>
          <p:nvPr/>
        </p:nvSpPr>
        <p:spPr>
          <a:xfrm>
            <a:off x="9492851" y="3605833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5491282B-302A-7FBB-0129-52EFA5A54F2C}"/>
              </a:ext>
            </a:extLst>
          </p:cNvPr>
          <p:cNvSpPr/>
          <p:nvPr/>
        </p:nvSpPr>
        <p:spPr>
          <a:xfrm>
            <a:off x="9488801" y="4207887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B36EC0C9-F63B-AB57-C603-7F1EE9D1B435}"/>
              </a:ext>
            </a:extLst>
          </p:cNvPr>
          <p:cNvSpPr/>
          <p:nvPr/>
        </p:nvSpPr>
        <p:spPr>
          <a:xfrm>
            <a:off x="1548192" y="4712840"/>
            <a:ext cx="8211693" cy="38933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الانطلاق الفعلي لاشتغال الورشات بالمؤسسات التعليمية؛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749969D-4F3E-76A2-49A1-5C2EF31160AA}"/>
              </a:ext>
            </a:extLst>
          </p:cNvPr>
          <p:cNvSpPr/>
          <p:nvPr/>
        </p:nvSpPr>
        <p:spPr>
          <a:xfrm>
            <a:off x="9479188" y="4841568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C98DE26A-2234-7504-11C6-AEC7C4A018D6}"/>
              </a:ext>
            </a:extLst>
          </p:cNvPr>
          <p:cNvSpPr/>
          <p:nvPr/>
        </p:nvSpPr>
        <p:spPr>
          <a:xfrm>
            <a:off x="1542707" y="5383140"/>
            <a:ext cx="8211693" cy="35409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تقييم إنجازات المشاركين عبر </a:t>
            </a:r>
            <a:r>
              <a:rPr lang="ar-SA" sz="2000" dirty="0" err="1">
                <a:latin typeface="Hacen Algeria" panose="02000500000000000000" pitchFamily="2" charset="-78"/>
                <a:cs typeface="Hacen Algeria" panose="02000500000000000000" pitchFamily="2" charset="-78"/>
              </a:rPr>
              <a:t>الإقصائيات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الجهوية والوطنية</a:t>
            </a:r>
            <a:r>
              <a:rPr lang="ar-SA" dirty="0">
                <a:latin typeface="Hacen Algeria" panose="02000500000000000000" pitchFamily="2" charset="-78"/>
                <a:cs typeface="Hacen Algeria" panose="02000500000000000000" pitchFamily="2" charset="-78"/>
              </a:rPr>
              <a:t>؛</a:t>
            </a:r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algn="r" rtl="1"/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465304CF-044E-565F-AD71-31575C6CEF23}"/>
              </a:ext>
            </a:extLst>
          </p:cNvPr>
          <p:cNvSpPr/>
          <p:nvPr/>
        </p:nvSpPr>
        <p:spPr>
          <a:xfrm>
            <a:off x="9479760" y="5521477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B57CF73B-C3BC-ACB1-03BD-B8633AA09A4A}"/>
              </a:ext>
            </a:extLst>
          </p:cNvPr>
          <p:cNvSpPr/>
          <p:nvPr/>
        </p:nvSpPr>
        <p:spPr>
          <a:xfrm>
            <a:off x="1542707" y="6023985"/>
            <a:ext cx="8211693" cy="374268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r-FR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تتويج الفائزين وطنيا في حفل ختامي إعلامي متميز.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algn="r" rtl="1"/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5EA97FE-CE81-1EB5-F224-F01832821B6A}"/>
              </a:ext>
            </a:extLst>
          </p:cNvPr>
          <p:cNvSpPr/>
          <p:nvPr/>
        </p:nvSpPr>
        <p:spPr>
          <a:xfrm>
            <a:off x="9494277" y="6148127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65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21" grpId="0" animBg="1"/>
      <p:bldP spid="3" grpId="0" animBg="1"/>
      <p:bldP spid="30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مراحل تنزيل برنامج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54606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E07071-0C4A-C6F4-182A-7A0377F6736F}"/>
              </a:ext>
            </a:extLst>
          </p:cNvPr>
          <p:cNvSpPr/>
          <p:nvPr/>
        </p:nvSpPr>
        <p:spPr>
          <a:xfrm>
            <a:off x="7148945" y="1972082"/>
            <a:ext cx="2807856" cy="5406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latin typeface="Kufam Black" pitchFamily="2" charset="-78"/>
                <a:cs typeface="Kufam Black" pitchFamily="2" charset="-78"/>
              </a:rPr>
              <a:t>مرحلة التقويم</a:t>
            </a:r>
            <a:endParaRPr lang="fr-FR" sz="2400" b="1" dirty="0"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C21027-6A51-8A08-FCAA-08F1C9531939}"/>
              </a:ext>
            </a:extLst>
          </p:cNvPr>
          <p:cNvSpPr/>
          <p:nvPr/>
        </p:nvSpPr>
        <p:spPr>
          <a:xfrm>
            <a:off x="9754400" y="1917016"/>
            <a:ext cx="623454" cy="62345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Futura Md BT" panose="020B0802020204020204" pitchFamily="34" charset="0"/>
              </a:rPr>
              <a:t>3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28399EDD-FEC5-99F8-0F7A-1E6BC620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812" y="2653222"/>
            <a:ext cx="9082042" cy="1789469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ar-MA" sz="2400" dirty="0">
                <a:latin typeface="Hacen Algeria" panose="02000500000000000000" pitchFamily="2" charset="-78"/>
                <a:cs typeface="Hacen Algeria" panose="02000500000000000000" pitchFamily="2" charset="-78"/>
              </a:rPr>
              <a:t>يخضع البرنامج لتقويم مستمر، يتم خلال جميع مراحله، تشرف عليه اللجن الوظيفية الموكول إليها تجويد أداء المسابقة. </a:t>
            </a:r>
            <a:endParaRPr lang="fr-FR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fr-FR" sz="24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059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21" grpId="0" animBg="1"/>
      <p:bldP spid="3" grpId="0" animBg="1"/>
      <p:bldP spid="2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شركاء برنامج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82314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03A71B-1055-121E-59BB-B448C18F6252}"/>
              </a:ext>
            </a:extLst>
          </p:cNvPr>
          <p:cNvSpPr/>
          <p:nvPr/>
        </p:nvSpPr>
        <p:spPr>
          <a:xfrm>
            <a:off x="794327" y="2096104"/>
            <a:ext cx="9583527" cy="92444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28399EDD-FEC5-99F8-0F7A-1E6BC620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883" y="2036810"/>
            <a:ext cx="9335243" cy="1013615"/>
          </a:xfrm>
        </p:spPr>
        <p:txBody>
          <a:bodyPr anchor="t">
            <a:no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ar-MA" sz="2000" b="1" dirty="0">
                <a:solidFill>
                  <a:schemeClr val="accent5">
                    <a:lumMod val="75000"/>
                  </a:schemeClr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المركز المغربي للأبحاث والدراسات التربوية: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الجهة المسؤولة عن الشق التربوي للبرنامج المحكم خاصة وضع المنهاج التربوي؛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4AEBBBC-66AD-A290-F72D-D594F1023582}"/>
              </a:ext>
            </a:extLst>
          </p:cNvPr>
          <p:cNvSpPr/>
          <p:nvPr/>
        </p:nvSpPr>
        <p:spPr>
          <a:xfrm>
            <a:off x="794327" y="3174194"/>
            <a:ext cx="9583527" cy="92444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E342816A-DE2B-3BD8-7A98-95F0E54DA8C4}"/>
              </a:ext>
            </a:extLst>
          </p:cNvPr>
          <p:cNvSpPr txBox="1">
            <a:spLocks/>
          </p:cNvSpPr>
          <p:nvPr/>
        </p:nvSpPr>
        <p:spPr>
          <a:xfrm>
            <a:off x="963299" y="3114900"/>
            <a:ext cx="9233643" cy="1013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 algn="just" rtl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chemeClr val="accent5">
                    <a:lumMod val="75000"/>
                  </a:schemeClr>
                </a:solidFill>
                <a:latin typeface="Hacen Algeria" panose="02000500000000000000" pitchFamily="2" charset="-78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مكتب الدراسات استراتيجيا بالمغرب: </a:t>
            </a:r>
            <a:r>
              <a:rPr lang="ar-MA" b="0" dirty="0">
                <a:solidFill>
                  <a:schemeClr val="tx1"/>
                </a:solidFill>
              </a:rPr>
              <a:t>المسؤول عن صياغة المخطط الاستراتيجي لبرنامج المحكم ودراسة الجدوى وخطة الأعمال</a:t>
            </a:r>
            <a:r>
              <a:rPr lang="en-US" b="0" dirty="0">
                <a:solidFill>
                  <a:schemeClr val="tx1"/>
                </a:solidFill>
              </a:rPr>
              <a:t>Business model </a:t>
            </a:r>
            <a:r>
              <a:rPr lang="ar-MA" b="0" dirty="0">
                <a:solidFill>
                  <a:schemeClr val="tx1"/>
                </a:solidFill>
              </a:rPr>
              <a:t> والتدريب على إدارة المشاريع وتتبع إنجازه وتقويمه؛</a:t>
            </a:r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DC3A7F2-DF9C-B11B-C933-7C7B8A12690C}"/>
              </a:ext>
            </a:extLst>
          </p:cNvPr>
          <p:cNvSpPr/>
          <p:nvPr/>
        </p:nvSpPr>
        <p:spPr>
          <a:xfrm>
            <a:off x="794327" y="4269131"/>
            <a:ext cx="9583527" cy="525683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22FAD097-003C-436A-14C9-7F530EC54214}"/>
              </a:ext>
            </a:extLst>
          </p:cNvPr>
          <p:cNvSpPr txBox="1">
            <a:spLocks/>
          </p:cNvSpPr>
          <p:nvPr/>
        </p:nvSpPr>
        <p:spPr>
          <a:xfrm>
            <a:off x="907884" y="4209837"/>
            <a:ext cx="9233642" cy="5313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fr-FR"/>
            </a:defPPr>
            <a:lvl1pPr indent="0" algn="just" rtl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chemeClr val="accent5">
                    <a:lumMod val="75000"/>
                  </a:schemeClr>
                </a:solidFill>
                <a:latin typeface="Hacen Algeria" panose="02000500000000000000" pitchFamily="2" charset="-78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شركة مختصة في المعلوميات: </a:t>
            </a:r>
            <a:r>
              <a:rPr lang="ar-MA" b="0" dirty="0">
                <a:solidFill>
                  <a:schemeClr val="tx1"/>
                </a:solidFill>
              </a:rPr>
              <a:t>تسهر على اشتغال المنصة في جميع مراحل الإعداد والإنجاز والتتبع؛</a:t>
            </a:r>
            <a:endParaRPr lang="fr-FR" b="0" dirty="0">
              <a:solidFill>
                <a:schemeClr val="tx1"/>
              </a:solidFill>
            </a:endParaRPr>
          </a:p>
          <a:p>
            <a:endParaRPr lang="fr-FR" b="0" dirty="0">
              <a:solidFill>
                <a:schemeClr val="tx1"/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01B6F2-1EB2-A8D7-6D9F-EEE22AC6D8AE}"/>
              </a:ext>
            </a:extLst>
          </p:cNvPr>
          <p:cNvSpPr/>
          <p:nvPr/>
        </p:nvSpPr>
        <p:spPr>
          <a:xfrm>
            <a:off x="794327" y="4983780"/>
            <a:ext cx="9583527" cy="62158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007B9F54-6903-91D5-F778-9185DCFE88E4}"/>
              </a:ext>
            </a:extLst>
          </p:cNvPr>
          <p:cNvSpPr txBox="1">
            <a:spLocks/>
          </p:cNvSpPr>
          <p:nvPr/>
        </p:nvSpPr>
        <p:spPr>
          <a:xfrm>
            <a:off x="926355" y="4999743"/>
            <a:ext cx="9233643" cy="7618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fr-FR"/>
            </a:defPPr>
            <a:lvl1pPr indent="0" algn="just" rtl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chemeClr val="accent5">
                    <a:lumMod val="75000"/>
                  </a:schemeClr>
                </a:solidFill>
                <a:latin typeface="Hacen Algeria" panose="02000500000000000000" pitchFamily="2" charset="-78"/>
                <a:cs typeface="Hacen Algeria" panose="02000500000000000000" pitchFamily="2" charset="-7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>
                <a:solidFill>
                  <a:schemeClr val="accent1"/>
                </a:solidFill>
              </a:rPr>
              <a:t>شركة </a:t>
            </a:r>
            <a:r>
              <a:rPr lang="fr-FR" dirty="0">
                <a:solidFill>
                  <a:schemeClr val="accent1"/>
                </a:solidFill>
              </a:rPr>
              <a:t>NOHA MEDIA</a:t>
            </a:r>
            <a:r>
              <a:rPr lang="ar-MA" dirty="0">
                <a:solidFill>
                  <a:schemeClr val="accent1"/>
                </a:solidFill>
              </a:rPr>
              <a:t> مختصة في الإنتاج السمعي البصري: </a:t>
            </a:r>
            <a:r>
              <a:rPr lang="ar-MA" b="0" dirty="0">
                <a:solidFill>
                  <a:schemeClr val="tx1"/>
                </a:solidFill>
              </a:rPr>
              <a:t>تسهر على إعداد وسائط تعليمية تفاعلية.</a:t>
            </a:r>
            <a:r>
              <a:rPr lang="fr-FR" b="0" dirty="0">
                <a:solidFill>
                  <a:schemeClr val="tx1"/>
                </a:solidFill>
              </a:rPr>
              <a:t> </a:t>
            </a:r>
          </a:p>
          <a:p>
            <a:endParaRPr lang="fr-FR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9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  <p:bldP spid="20" grpId="0" build="p"/>
      <p:bldP spid="17" grpId="0" animBg="1"/>
      <p:bldP spid="18" grpId="0" build="p"/>
      <p:bldP spid="19" grpId="0" animBg="1"/>
      <p:bldP spid="22" grpId="0" build="p"/>
      <p:bldP spid="23" grpId="0" animBg="1"/>
      <p:bldP spid="2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آفاق برنامج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82314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28399EDD-FEC5-99F8-0F7A-1E6BC620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883" y="2036810"/>
            <a:ext cx="9335243" cy="484717"/>
          </a:xfrm>
        </p:spPr>
        <p:txBody>
          <a:bodyPr anchor="t">
            <a:noAutofit/>
          </a:bodyPr>
          <a:lstStyle/>
          <a:p>
            <a:pPr marL="0" indent="0" algn="just" rtl="1">
              <a:buNone/>
            </a:pPr>
            <a:r>
              <a:rPr lang="ar-MA" sz="2400" b="1" dirty="0">
                <a:solidFill>
                  <a:schemeClr val="accent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يتطلع البرنامج إلى:</a:t>
            </a:r>
          </a:p>
          <a:p>
            <a:pPr marL="0" indent="0" algn="ctr" rtl="1">
              <a:lnSpc>
                <a:spcPct val="150000"/>
              </a:lnSpc>
              <a:buNone/>
            </a:pPr>
            <a:endParaRPr lang="fr-FR" sz="2400" dirty="0">
              <a:solidFill>
                <a:schemeClr val="accent1"/>
              </a:solidFill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C0B690A-50D1-8C8B-8378-71E12E6A85C5}"/>
              </a:ext>
            </a:extLst>
          </p:cNvPr>
          <p:cNvSpPr/>
          <p:nvPr/>
        </p:nvSpPr>
        <p:spPr>
          <a:xfrm>
            <a:off x="1496292" y="2663772"/>
            <a:ext cx="8705552" cy="48471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just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إرساء مسابقة وطنية متحكم في جميع جوانبها العلمية والفنية؛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92A45E4-CE65-3063-3B82-0E05CB60A319}"/>
              </a:ext>
            </a:extLst>
          </p:cNvPr>
          <p:cNvSpPr/>
          <p:nvPr/>
        </p:nvSpPr>
        <p:spPr>
          <a:xfrm>
            <a:off x="1496292" y="3459877"/>
            <a:ext cx="8705553" cy="48471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just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توسيع دائرة المسابقة تدريجيا بالدول الإسلامية؛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4B8BD79-5C0F-77E4-03D8-D2E786F56B87}"/>
              </a:ext>
            </a:extLst>
          </p:cNvPr>
          <p:cNvSpPr/>
          <p:nvPr/>
        </p:nvSpPr>
        <p:spPr>
          <a:xfrm>
            <a:off x="1496293" y="4268549"/>
            <a:ext cx="8705554" cy="48471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just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انفتاح المسابقة على الدول غير الإسلامية من خلال مؤسسات المجتمع المدني  والأفراد؛</a:t>
            </a:r>
          </a:p>
          <a:p>
            <a:pPr algn="r" rtl="1"/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91F6F4F-73ED-A415-5C46-83AE3C0B7CFA}"/>
              </a:ext>
            </a:extLst>
          </p:cNvPr>
          <p:cNvSpPr/>
          <p:nvPr/>
        </p:nvSpPr>
        <p:spPr>
          <a:xfrm>
            <a:off x="9910694" y="2833396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DC640A2-BB73-6336-1DA9-514C7537C39F}"/>
              </a:ext>
            </a:extLst>
          </p:cNvPr>
          <p:cNvSpPr/>
          <p:nvPr/>
        </p:nvSpPr>
        <p:spPr>
          <a:xfrm>
            <a:off x="9910695" y="3602122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F144A047-52C6-2A3C-D533-A68BA1616EF6}"/>
              </a:ext>
            </a:extLst>
          </p:cNvPr>
          <p:cNvSpPr/>
          <p:nvPr/>
        </p:nvSpPr>
        <p:spPr>
          <a:xfrm>
            <a:off x="9864768" y="4413364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18DBC11-AB52-5DB6-2E8B-C1D529D768FA}"/>
              </a:ext>
            </a:extLst>
          </p:cNvPr>
          <p:cNvSpPr/>
          <p:nvPr/>
        </p:nvSpPr>
        <p:spPr>
          <a:xfrm>
            <a:off x="1493188" y="5133006"/>
            <a:ext cx="8705554" cy="484716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just" rtl="1"/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  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</a:t>
            </a:r>
            <a:r>
              <a:rPr lang="fr-FR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تشكيل بنك 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دولي ل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معطيات </a:t>
            </a:r>
            <a:r>
              <a:rPr lang="ar-SA" sz="2000" dirty="0" err="1">
                <a:latin typeface="Hacen Algeria" panose="02000500000000000000" pitchFamily="2" charset="-78"/>
                <a:cs typeface="Hacen Algeria" panose="02000500000000000000" pitchFamily="2" charset="-78"/>
              </a:rPr>
              <a:t>مشاريعية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تربوية تنموية</a:t>
            </a:r>
            <a:r>
              <a:rPr lang="ar-M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 قرآنية</a:t>
            </a:r>
            <a:r>
              <a:rPr lang="ar-SA" sz="2000" dirty="0">
                <a:latin typeface="Hacen Algeria" panose="02000500000000000000" pitchFamily="2" charset="-78"/>
                <a:cs typeface="Hacen Algeria" panose="02000500000000000000" pitchFamily="2" charset="-78"/>
              </a:rPr>
              <a:t>.  </a:t>
            </a:r>
            <a:endParaRPr lang="fr-FR" sz="2000" dirty="0"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8F2D99A-459E-B593-2107-ED495F75B21F}"/>
              </a:ext>
            </a:extLst>
          </p:cNvPr>
          <p:cNvSpPr/>
          <p:nvPr/>
        </p:nvSpPr>
        <p:spPr>
          <a:xfrm>
            <a:off x="9870204" y="5268083"/>
            <a:ext cx="121581" cy="12158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Futura Md BT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59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20" grpId="0" build="p"/>
      <p:bldP spid="16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CF55A-EF9E-E1C5-2566-8B047000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21475"/>
            <a:ext cx="9228936" cy="1255231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MA" sz="3600" b="1" dirty="0">
                <a:latin typeface="Kufam Black" pitchFamily="2" charset="-78"/>
                <a:cs typeface="Kufam Black" pitchFamily="2" charset="-78"/>
              </a:rPr>
              <a:t>ميزانية برنامج المسابقة</a:t>
            </a:r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18C2BD9-EB4D-C4C2-520E-88CD48B09007}"/>
              </a:ext>
            </a:extLst>
          </p:cNvPr>
          <p:cNvSpPr txBox="1">
            <a:spLocks/>
          </p:cNvSpPr>
          <p:nvPr/>
        </p:nvSpPr>
        <p:spPr>
          <a:xfrm>
            <a:off x="10377854" y="152968"/>
            <a:ext cx="1814004" cy="13335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solidFill>
                <a:schemeClr val="bg1"/>
              </a:solidFill>
              <a:latin typeface="Kufam Black" pitchFamily="2" charset="-78"/>
              <a:cs typeface="Kufam Black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02F0A7-EF18-DA84-AAB0-A4E7C47A7C7F}"/>
              </a:ext>
            </a:extLst>
          </p:cNvPr>
          <p:cNvSpPr txBox="1"/>
          <p:nvPr/>
        </p:nvSpPr>
        <p:spPr>
          <a:xfrm>
            <a:off x="0" y="5585082"/>
            <a:ext cx="1295811" cy="128335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0F007A-812E-E8C7-06F9-22F303B583DB}"/>
              </a:ext>
            </a:extLst>
          </p:cNvPr>
          <p:cNvSpPr txBox="1"/>
          <p:nvPr/>
        </p:nvSpPr>
        <p:spPr>
          <a:xfrm>
            <a:off x="10848810" y="282314"/>
            <a:ext cx="872092" cy="113027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graphicFrame>
        <p:nvGraphicFramePr>
          <p:cNvPr id="15" name="Espace réservé du contenu 2">
            <a:extLst>
              <a:ext uri="{FF2B5EF4-FFF2-40B4-BE49-F238E27FC236}">
                <a16:creationId xmlns:a16="http://schemas.microsoft.com/office/drawing/2014/main" id="{505B5E15-093C-95ED-7097-4C70A67C68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595558"/>
              </p:ext>
            </p:extLst>
          </p:nvPr>
        </p:nvGraphicFramePr>
        <p:xfrm>
          <a:off x="1148918" y="1859050"/>
          <a:ext cx="10274925" cy="3994955"/>
        </p:xfrm>
        <a:graphic>
          <a:graphicData uri="http://schemas.openxmlformats.org/drawingml/2006/table">
            <a:tbl>
              <a:tblPr rtl="1">
                <a:tableStyleId>{ED083AE6-46FA-4A59-8FB0-9F97EB10719F}</a:tableStyleId>
              </a:tblPr>
              <a:tblGrid>
                <a:gridCol w="5194497">
                  <a:extLst>
                    <a:ext uri="{9D8B030D-6E8A-4147-A177-3AD203B41FA5}">
                      <a16:colId xmlns:a16="http://schemas.microsoft.com/office/drawing/2014/main" val="3833400129"/>
                    </a:ext>
                  </a:extLst>
                </a:gridCol>
                <a:gridCol w="1693476">
                  <a:extLst>
                    <a:ext uri="{9D8B030D-6E8A-4147-A177-3AD203B41FA5}">
                      <a16:colId xmlns:a16="http://schemas.microsoft.com/office/drawing/2014/main" val="3562221977"/>
                    </a:ext>
                  </a:extLst>
                </a:gridCol>
                <a:gridCol w="1693476">
                  <a:extLst>
                    <a:ext uri="{9D8B030D-6E8A-4147-A177-3AD203B41FA5}">
                      <a16:colId xmlns:a16="http://schemas.microsoft.com/office/drawing/2014/main" val="4271541655"/>
                    </a:ext>
                  </a:extLst>
                </a:gridCol>
                <a:gridCol w="1693476">
                  <a:extLst>
                    <a:ext uri="{9D8B030D-6E8A-4147-A177-3AD203B41FA5}">
                      <a16:colId xmlns:a16="http://schemas.microsoft.com/office/drawing/2014/main" val="2026490692"/>
                    </a:ext>
                  </a:extLst>
                </a:gridCol>
              </a:tblGrid>
              <a:tr h="795673">
                <a:tc gridSpan="4">
                  <a:txBody>
                    <a:bodyPr/>
                    <a:lstStyle/>
                    <a:p>
                      <a:pPr algn="ctr" rtl="1" fontAlgn="ctr"/>
                      <a:r>
                        <a:rPr lang="ar-MA" sz="24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التوقعات المالية لمشروع المحكم خلال سنتين بالدولار حسب عدد ورشات الاشتغال.</a:t>
                      </a:r>
                      <a:endParaRPr lang="ar-MA" sz="24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544060"/>
                  </a:ext>
                </a:extLst>
              </a:tr>
              <a:tr h="551863"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1000" b="0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ورشة واحدة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ورشتان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ثلاث ورشات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extLst>
                  <a:ext uri="{0D108BD9-81ED-4DB2-BD59-A6C34878D82A}">
                    <a16:rowId xmlns:a16="http://schemas.microsoft.com/office/drawing/2014/main" val="103124607"/>
                  </a:ext>
                </a:extLst>
              </a:tr>
              <a:tr h="424267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ميزانية الاشتغال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210840,00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304140,00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412440,00</a:t>
                      </a:r>
                      <a:endParaRPr lang="fr-FR" sz="2000" b="1" i="0" u="none" strike="noStrike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extLst>
                  <a:ext uri="{0D108BD9-81ED-4DB2-BD59-A6C34878D82A}">
                    <a16:rowId xmlns:a16="http://schemas.microsoft.com/office/drawing/2014/main" val="2784290906"/>
                  </a:ext>
                </a:extLst>
              </a:tr>
              <a:tr h="424267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تعويضات الشركة صاحبة المشروع 5%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10542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15207,00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20622,00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extLst>
                  <a:ext uri="{0D108BD9-81ED-4DB2-BD59-A6C34878D82A}">
                    <a16:rowId xmlns:a16="http://schemas.microsoft.com/office/drawing/2014/main" val="3003452177"/>
                  </a:ext>
                </a:extLst>
              </a:tr>
              <a:tr h="424267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ضريبة تعويضات الشركة صاحبة المشروع 20%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2108,4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3041,40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4124,40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extLst>
                  <a:ext uri="{0D108BD9-81ED-4DB2-BD59-A6C34878D82A}">
                    <a16:rowId xmlns:a16="http://schemas.microsoft.com/office/drawing/2014/main" val="415895104"/>
                  </a:ext>
                </a:extLst>
              </a:tr>
              <a:tr h="424267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ميزانية الاعداد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18000,00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18000,00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18000,00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extLst>
                  <a:ext uri="{0D108BD9-81ED-4DB2-BD59-A6C34878D82A}">
                    <a16:rowId xmlns:a16="http://schemas.microsoft.com/office/drawing/2014/main" val="136148258"/>
                  </a:ext>
                </a:extLst>
              </a:tr>
              <a:tr h="449613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مجموع تعويضات الشركة صاحبة المشروع</a:t>
                      </a:r>
                      <a:endParaRPr lang="ar-MA" sz="2000" b="1" i="0" u="none" strike="noStrike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30650,40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36248,40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000" b="1" u="none" strike="noStrike" dirty="0">
                          <a:solidFill>
                            <a:schemeClr val="accent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42746,40</a:t>
                      </a:r>
                      <a:endParaRPr lang="fr-FR" sz="2000" b="1" i="0" u="none" strike="noStrike" dirty="0">
                        <a:solidFill>
                          <a:schemeClr val="accent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extLst>
                  <a:ext uri="{0D108BD9-81ED-4DB2-BD59-A6C34878D82A}">
                    <a16:rowId xmlns:a16="http://schemas.microsoft.com/office/drawing/2014/main" val="3837299229"/>
                  </a:ext>
                </a:extLst>
              </a:tr>
              <a:tr h="500738">
                <a:tc>
                  <a:txBody>
                    <a:bodyPr/>
                    <a:lstStyle/>
                    <a:p>
                      <a:pPr algn="ctr" rtl="1" fontAlgn="ctr"/>
                      <a:r>
                        <a:rPr lang="ar-MA" sz="20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التكلفة الإجمالية المتوقعة بالدولار</a:t>
                      </a:r>
                      <a:endParaRPr lang="ar-MA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Hacen Algeria" panose="02000500000000000000" pitchFamily="2" charset="-78"/>
                        <a:ea typeface="+mn-ea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400" b="1" u="none" strike="noStrike" dirty="0">
                          <a:solidFill>
                            <a:schemeClr val="bg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241490,40</a:t>
                      </a:r>
                      <a:endParaRPr lang="fr-FR" sz="2400" b="1" i="0" u="none" strike="noStrike" dirty="0">
                        <a:solidFill>
                          <a:schemeClr val="bg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400" b="1" u="none" strike="noStrike" dirty="0">
                          <a:solidFill>
                            <a:schemeClr val="tx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340388,40</a:t>
                      </a:r>
                      <a:endParaRPr lang="fr-FR" sz="2400" b="1" i="0" u="none" strike="noStrike" dirty="0">
                        <a:solidFill>
                          <a:schemeClr val="tx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2400" b="1" u="none" strike="noStrike" dirty="0">
                          <a:solidFill>
                            <a:schemeClr val="tx1"/>
                          </a:solidFill>
                          <a:effectLst/>
                          <a:latin typeface="Hacen Algeria" panose="02000500000000000000" pitchFamily="2" charset="-78"/>
                          <a:cs typeface="Hacen Algeria" panose="02000500000000000000" pitchFamily="2" charset="-78"/>
                        </a:rPr>
                        <a:t>455186,40</a:t>
                      </a:r>
                      <a:endParaRPr lang="fr-FR" sz="2400" b="1" i="0" u="none" strike="noStrike" dirty="0">
                        <a:solidFill>
                          <a:schemeClr val="tx1"/>
                        </a:solidFill>
                        <a:effectLst/>
                        <a:latin typeface="Hacen Algeria" panose="02000500000000000000" pitchFamily="2" charset="-78"/>
                        <a:cs typeface="Hacen Algeria" panose="02000500000000000000" pitchFamily="2" charset="-78"/>
                      </a:endParaRPr>
                    </a:p>
                  </a:txBody>
                  <a:tcPr marL="8972" marR="8972" marT="897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612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978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1EC99B5A-CA79-CD86-3532-2CE2F281C7F5}"/>
              </a:ext>
            </a:extLst>
          </p:cNvPr>
          <p:cNvSpPr txBox="1"/>
          <p:nvPr/>
        </p:nvSpPr>
        <p:spPr>
          <a:xfrm>
            <a:off x="-2" y="0"/>
            <a:ext cx="6095998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58A0A2-EFB7-4BDC-6EEE-2AF69F4DB61A}"/>
              </a:ext>
            </a:extLst>
          </p:cNvPr>
          <p:cNvSpPr txBox="1"/>
          <p:nvPr/>
        </p:nvSpPr>
        <p:spPr>
          <a:xfrm>
            <a:off x="6361385" y="3839070"/>
            <a:ext cx="5565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400" b="1" dirty="0">
                <a:solidFill>
                  <a:schemeClr val="bg1"/>
                </a:solidFill>
                <a:latin typeface="Hacen Algeria" panose="02000500000000000000" pitchFamily="2" charset="-78"/>
                <a:cs typeface="Hacen Algeria" panose="02000500000000000000" pitchFamily="2" charset="-78"/>
              </a:rPr>
              <a:t>شكرا على المتابعة</a:t>
            </a:r>
            <a:endParaRPr lang="fr-FR" sz="4400" b="1" dirty="0">
              <a:solidFill>
                <a:schemeClr val="bg1"/>
              </a:solidFill>
              <a:latin typeface="Hacen Algeria" panose="02000500000000000000" pitchFamily="2" charset="-78"/>
              <a:cs typeface="Hacen Algeria" panose="020005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FF4322-B402-0563-6D15-4D9C7F6D8272}"/>
              </a:ext>
            </a:extLst>
          </p:cNvPr>
          <p:cNvSpPr txBox="1"/>
          <p:nvPr/>
        </p:nvSpPr>
        <p:spPr>
          <a:xfrm>
            <a:off x="4874170" y="0"/>
            <a:ext cx="2443655" cy="242017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ED04CD-59DC-179D-0964-BC5DD3A7F9A7}"/>
              </a:ext>
            </a:extLst>
          </p:cNvPr>
          <p:cNvSpPr txBox="1"/>
          <p:nvPr/>
        </p:nvSpPr>
        <p:spPr>
          <a:xfrm>
            <a:off x="7246316" y="4608511"/>
            <a:ext cx="3795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FuturaExtended" panose="020B0B00000000000000" pitchFamily="34" charset="0"/>
              </a:rPr>
              <a:t>www.almohkam.net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02F79F-7174-6DBC-74DA-F1D518644A44}"/>
              </a:ext>
            </a:extLst>
          </p:cNvPr>
          <p:cNvSpPr txBox="1"/>
          <p:nvPr/>
        </p:nvSpPr>
        <p:spPr>
          <a:xfrm>
            <a:off x="987763" y="1056288"/>
            <a:ext cx="4013847" cy="5202161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87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18" grpId="0"/>
      <p:bldP spid="1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2666</TotalTime>
  <Words>826</Words>
  <Application>Microsoft Office PowerPoint</Application>
  <PresentationFormat>Grand écran</PresentationFormat>
  <Paragraphs>130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Futura Md BT</vt:lpstr>
      <vt:lpstr>FuturaExtended</vt:lpstr>
      <vt:lpstr>Hacen Algeria</vt:lpstr>
      <vt:lpstr>Hacen Promoter Lt</vt:lpstr>
      <vt:lpstr>Janna LT</vt:lpstr>
      <vt:lpstr>Kufam Black</vt:lpstr>
      <vt:lpstr>Thème Office</vt:lpstr>
      <vt:lpstr>Présentation PowerPoint</vt:lpstr>
      <vt:lpstr>تعريف مسابقة المحكم</vt:lpstr>
      <vt:lpstr>ورشات مسابقة المحكم</vt:lpstr>
      <vt:lpstr>الفئة المستهدفة</vt:lpstr>
      <vt:lpstr>الرؤية - الرسالة - الهدف العام</vt:lpstr>
      <vt:lpstr>التجـــارب المنجزة</vt:lpstr>
      <vt:lpstr>التجـــارب الشبيهة</vt:lpstr>
      <vt:lpstr>مراحل المسابقة</vt:lpstr>
      <vt:lpstr>الهيكلة الإدارية لتنزيل المسابقة</vt:lpstr>
      <vt:lpstr>الهيكلة الإدارية لتنزيل المسابقة</vt:lpstr>
      <vt:lpstr>المهارات المستهدفة من المسابقة</vt:lpstr>
      <vt:lpstr>مراحل تنزيل برنامج المسابقة</vt:lpstr>
      <vt:lpstr>مراحل تنزيل برنامج المسابقة</vt:lpstr>
      <vt:lpstr>مراحل تنزيل برنامج المسابقة</vt:lpstr>
      <vt:lpstr>شركاء برنامج المسابقة</vt:lpstr>
      <vt:lpstr>آفاق برنامج المسابقة</vt:lpstr>
      <vt:lpstr>ميزانية برنامج المسابقة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33</cp:revision>
  <dcterms:created xsi:type="dcterms:W3CDTF">2025-05-30T19:22:58Z</dcterms:created>
  <dcterms:modified xsi:type="dcterms:W3CDTF">2025-06-05T22:56:09Z</dcterms:modified>
</cp:coreProperties>
</file>